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14"/>
  </p:notesMasterIdLst>
  <p:sldIdLst>
    <p:sldId id="256" r:id="rId2"/>
    <p:sldId id="257" r:id="rId3"/>
    <p:sldId id="258" r:id="rId4"/>
    <p:sldId id="279" r:id="rId5"/>
    <p:sldId id="282" r:id="rId6"/>
    <p:sldId id="280" r:id="rId7"/>
    <p:sldId id="281" r:id="rId8"/>
    <p:sldId id="263" r:id="rId9"/>
    <p:sldId id="264" r:id="rId10"/>
    <p:sldId id="265" r:id="rId11"/>
    <p:sldId id="266" r:id="rId12"/>
    <p:sldId id="267" r:id="rId13"/>
  </p:sldIdLst>
  <p:sldSz cx="9144000" cy="5143500" type="screen16x9"/>
  <p:notesSz cx="6858000" cy="9144000"/>
  <p:embeddedFontLst>
    <p:embeddedFont>
      <p:font typeface="Century Gothic" panose="020B050202020202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rin Delbin Sebastian" initials="" lastIdx="1" clrIdx="0"/>
  <p:cmAuthor id="1" name="Pratik Baldota"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C9488-5E74-3D19-A82E-98D0C6EEE058}" v="492" dt="2024-12-01T22:31:20.600"/>
    <p1510:client id="{5B936286-239B-C264-666E-9CD056F40F5A}" v="257" dt="2024-12-01T22:04:34.438"/>
    <p1510:client id="{CCA2AD0C-C0C4-5A29-E704-A3E666BBEC7F}" v="138" dt="2024-12-01T22:54:43.515"/>
    <p1510:client id="{CF786BAF-DD3B-74F2-3A71-AD9F56404F93}" v="290" dt="2024-12-01T22:57:35.491"/>
    <p1510:client id="{FD6E5010-6CFE-B77B-FCE3-BC065DC0073C}" v="651" dt="2024-12-01T22:57:08.515"/>
  </p1510:revLst>
</p1510:revInfo>
</file>

<file path=ppt/tableStyles.xml><?xml version="1.0" encoding="utf-8"?>
<a:tblStyleLst xmlns:a="http://schemas.openxmlformats.org/drawingml/2006/main" def="{526A3264-A0E0-49CC-8D58-568DB2D21AEA}">
  <a:tblStyle styleId="{526A3264-A0E0-49CC-8D58-568DB2D21A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a9bf75be0_2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31a9bf75be0_2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1aadd63c31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1aadd63c31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1aadd63c31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1aadd63c31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1aadd63c31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1aadd63c31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869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aadd63c31_6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1aadd63c31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1aadd63c31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1aadd63c31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1aadd63c31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1aadd63c31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1aadd63c31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1aadd63c31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sz="1800">
                <a:solidFill>
                  <a:srgbClr val="3F3F3F"/>
                </a:solidFill>
                <a:latin typeface="Century Gothic"/>
                <a:ea typeface="Century Gothic"/>
                <a:cs typeface="Century Gothic"/>
                <a:sym typeface="Century Gothic"/>
              </a:rPr>
              <a:t>The major drawback of this automation would likely impact grocery store owners, as people often tend to buy more than they initially planned. For example, if someone intends to purchase six items, they might end up wandering through the store aisles with a cart and discover additional products they hadn’t planned on buying but develop a craving for. As a result, they purchase more than they initially intended, which benefits the grocery store owner. However, with the implementation of this automation, such spontaneous purchases are eliminated. This raises the question: would grocery store owners ever be in favor of such automation?</a:t>
            </a:r>
            <a:endParaRPr sz="1800">
              <a:solidFill>
                <a:srgbClr val="3F3F3F"/>
              </a:solidFill>
              <a:latin typeface="Century Gothic"/>
              <a:ea typeface="Century Gothic"/>
              <a:cs typeface="Century Gothic"/>
              <a:sym typeface="Century Gothic"/>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1aadd63c31_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31aadd63c31_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14222" spc="-89"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4267" cap="all" spc="356" baseline="0">
                <a:solidFill>
                  <a:schemeClr val="tx2"/>
                </a:solidFill>
                <a:latin typeface="+mj-lt"/>
              </a:defRPr>
            </a:lvl1pPr>
            <a:lvl2pPr marL="812810" indent="0" algn="ctr">
              <a:buNone/>
              <a:defRPr sz="4267"/>
            </a:lvl2pPr>
            <a:lvl3pPr marL="1625620" indent="0" algn="ctr">
              <a:buNone/>
              <a:defRPr sz="4267"/>
            </a:lvl3pPr>
            <a:lvl4pPr marL="2438430" indent="0" algn="ctr">
              <a:buNone/>
              <a:defRPr sz="3556"/>
            </a:lvl4pPr>
            <a:lvl5pPr marL="3251241" indent="0" algn="ctr">
              <a:buNone/>
              <a:defRPr sz="3556"/>
            </a:lvl5pPr>
            <a:lvl6pPr marL="4064051" indent="0" algn="ctr">
              <a:buNone/>
              <a:defRPr sz="3556"/>
            </a:lvl6pPr>
            <a:lvl7pPr marL="4876861" indent="0" algn="ctr">
              <a:buNone/>
              <a:defRPr sz="3556"/>
            </a:lvl7pPr>
            <a:lvl8pPr marL="5689671" indent="0" algn="ctr">
              <a:buNone/>
              <a:defRPr sz="3556"/>
            </a:lvl8pPr>
            <a:lvl9pPr marL="6502481" indent="0" algn="ctr">
              <a:buNone/>
              <a:defRPr sz="3556"/>
            </a:lvl9pPr>
          </a:lstStyle>
          <a:p>
            <a:r>
              <a:rPr lang="en-US"/>
              <a:t>Click to edit Master subtitle style</a:t>
            </a:r>
          </a:p>
        </p:txBody>
      </p:sp>
      <p:sp>
        <p:nvSpPr>
          <p:cNvPr id="4" name="Date Placeholder 3"/>
          <p:cNvSpPr>
            <a:spLocks noGrp="1"/>
          </p:cNvSpPr>
          <p:nvPr>
            <p:ph type="dt" sz="half" idx="10"/>
          </p:nvPr>
        </p:nvSpPr>
        <p:spPr/>
        <p:txBody>
          <a:bodyPr/>
          <a:lstStyle/>
          <a:p>
            <a:fld id="{5A069CB8-F204-4D06-B913-C5A26A89888A}" type="datetimeFigureOut">
              <a:rPr lang="en-US" dirty="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295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B6E300-0A13-4A81-945A-7333C271A069}" type="datetimeFigureOut">
              <a:rPr lang="en-US" dirty="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99443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671962-1EA4-46E7-BCB0-F36CE46D1A59}" type="datetimeFigureOut">
              <a:rPr lang="en-US" dirty="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33839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AFAFA"/>
          </a:solidFill>
          <a:ln/>
        </p:spPr>
      </p:sp>
      <p:sp>
        <p:nvSpPr>
          <p:cNvPr id="3" name="Shape 1"/>
          <p:cNvSpPr/>
          <p:nvPr/>
        </p:nvSpPr>
        <p:spPr>
          <a:xfrm>
            <a:off x="0" y="0"/>
            <a:ext cx="9144000" cy="51435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8024510" y="4843463"/>
            <a:ext cx="1076628" cy="257175"/>
          </a:xfrm>
          <a:prstGeom prst="rect">
            <a:avLst/>
          </a:prstGeom>
        </p:spPr>
      </p:pic>
    </p:spTree>
    <p:extLst>
      <p:ext uri="{BB962C8B-B14F-4D97-AF65-F5344CB8AC3E}">
        <p14:creationId xmlns:p14="http://schemas.microsoft.com/office/powerpoint/2010/main" val="26813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0BB376-B19C-488D-ABEB-03C7E6E9E3E0}" type="datetimeFigureOut">
              <a:rPr lang="en-US" dirty="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a:p>
        </p:txBody>
      </p:sp>
    </p:spTree>
    <p:extLst>
      <p:ext uri="{BB962C8B-B14F-4D97-AF65-F5344CB8AC3E}">
        <p14:creationId xmlns:p14="http://schemas.microsoft.com/office/powerpoint/2010/main" val="2981853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14222"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4267" cap="all" spc="356" baseline="0">
                <a:solidFill>
                  <a:schemeClr val="tx2"/>
                </a:solidFill>
                <a:latin typeface="+mj-lt"/>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977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9E2A62-1983-43A1-A163-D8AA46534C80}" type="datetimeFigureOut">
              <a:rPr lang="en-US" dirty="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32639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3556" b="0" cap="all" baseline="0">
                <a:solidFill>
                  <a:schemeClr val="tx2"/>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3556" b="0" cap="all" baseline="0">
                <a:solidFill>
                  <a:schemeClr val="tx2"/>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8F3E3B-34E3-4345-B2A1-994B83598A9C}" type="datetimeFigureOut">
              <a:rPr lang="en-US" dirty="0"/>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2326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816C96-82A1-4D77-8ADA-627AC6FE3D65}" type="datetimeFigureOut">
              <a:rPr lang="en-US" dirty="0"/>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9345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12/1/2024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002190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6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2667">
                <a:solidFill>
                  <a:srgbClr val="FFFFFF"/>
                </a:solidFill>
              </a:defRPr>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24271A48-F18A-45B3-BC05-1E27DA3F88AF}" type="datetimeFigureOut">
              <a:rPr lang="en-US" dirty="0"/>
              <a:t>12/1/2024</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675556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64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1067"/>
              </a:spcAft>
              <a:buNone/>
              <a:defRPr sz="2667">
                <a:solidFill>
                  <a:srgbClr val="FFFFFF"/>
                </a:solidFill>
              </a:defRPr>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86086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1600">
                <a:solidFill>
                  <a:srgbClr val="FFFFFF"/>
                </a:solidFill>
              </a:defRPr>
            </a:lvl1pPr>
          </a:lstStyle>
          <a:p>
            <a:fld id="{5DC5B261-8843-42D1-AAFC-05E20E2D9B97}" type="datetimeFigureOut">
              <a:rPr lang="en-US" dirty="0"/>
              <a:t>12/1/2024</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16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1867">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45611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2.gi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p:nvSpPr>
          <p:cNvPr id="133" name="Rectangle 132">
            <a:extLst>
              <a:ext uri="{FF2B5EF4-FFF2-40B4-BE49-F238E27FC236}">
                <a16:creationId xmlns:a16="http://schemas.microsoft.com/office/drawing/2014/main" id="{3F89FC01-D0CF-4899-A184-1F0070363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 name="Rectangle 134">
            <a:extLst>
              <a:ext uri="{FF2B5EF4-FFF2-40B4-BE49-F238E27FC236}">
                <a16:creationId xmlns:a16="http://schemas.microsoft.com/office/drawing/2014/main" id="{F4E5A9FF-C93F-4A6D-ABDE-2533C3017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7" name="Straight Connector 136">
            <a:extLst>
              <a:ext uri="{FF2B5EF4-FFF2-40B4-BE49-F238E27FC236}">
                <a16:creationId xmlns:a16="http://schemas.microsoft.com/office/drawing/2014/main" id="{890A4124-979D-4376-AA58-6501D58B67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35A52B12-0826-4A26-ABA2-386F72111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DD0DA68-F652-496F-B8B5-9A66255C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Google Shape;92;p14"/>
          <p:cNvSpPr txBox="1">
            <a:spLocks noGrp="1"/>
          </p:cNvSpPr>
          <p:nvPr>
            <p:ph type="ctrTitle"/>
          </p:nvPr>
        </p:nvSpPr>
        <p:spPr>
          <a:xfrm>
            <a:off x="369277" y="387626"/>
            <a:ext cx="2313633" cy="1577906"/>
          </a:xfrm>
          <a:prstGeom prst="rect">
            <a:avLst/>
          </a:prstGeom>
        </p:spPr>
        <p:txBody>
          <a:bodyPr spcFirstLastPara="1" vert="horz" lIns="91440" tIns="45720" rIns="91440" bIns="45720" rtlCol="0" anchor="b" anchorCtr="0">
            <a:noAutofit/>
          </a:bodyPr>
          <a:lstStyle/>
          <a:p>
            <a:pPr marL="0" lvl="0" indent="0">
              <a:spcAft>
                <a:spcPts val="0"/>
              </a:spcAft>
              <a:buClr>
                <a:schemeClr val="lt1"/>
              </a:buClr>
              <a:buSzPts val="4800"/>
            </a:pPr>
            <a:r>
              <a:rPr lang="en-US" sz="2500" b="1" spc="-50">
                <a:solidFill>
                  <a:srgbClr val="FFFFFF"/>
                </a:solidFill>
                <a:latin typeface="Calibri Light"/>
                <a:ea typeface="Calibri Light"/>
                <a:cs typeface="Calibri Light"/>
                <a:sym typeface="Times New Roman"/>
              </a:rPr>
              <a:t>Self Service Autonomous Mobile Robot for Grocery Store</a:t>
            </a:r>
            <a:endParaRPr lang="en-US" sz="2500" b="1" spc="-50">
              <a:solidFill>
                <a:srgbClr val="FFFFFF"/>
              </a:solidFill>
              <a:latin typeface="Calibri Light"/>
              <a:ea typeface="Calibri Light"/>
              <a:cs typeface="Calibri Light"/>
            </a:endParaRPr>
          </a:p>
        </p:txBody>
      </p:sp>
      <p:sp>
        <p:nvSpPr>
          <p:cNvPr id="93" name="Google Shape;93;p14"/>
          <p:cNvSpPr txBox="1">
            <a:spLocks noGrp="1"/>
          </p:cNvSpPr>
          <p:nvPr>
            <p:ph type="subTitle" idx="1"/>
          </p:nvPr>
        </p:nvSpPr>
        <p:spPr>
          <a:xfrm>
            <a:off x="361555" y="2469174"/>
            <a:ext cx="2313633" cy="2501639"/>
          </a:xfrm>
          <a:prstGeom prst="rect">
            <a:avLst/>
          </a:prstGeom>
        </p:spPr>
        <p:txBody>
          <a:bodyPr spcFirstLastPara="1" vert="horz" lIns="0" tIns="45720" rIns="0" bIns="45720" rtlCol="0" anchor="t" anchorCtr="0">
            <a:normAutofit/>
          </a:bodyPr>
          <a:lstStyle/>
          <a:p>
            <a:pPr marL="0" lvl="0" indent="0">
              <a:spcBef>
                <a:spcPts val="0"/>
              </a:spcBef>
              <a:spcAft>
                <a:spcPts val="600"/>
              </a:spcAft>
              <a:buSzPts val="1440"/>
              <a:buFont typeface="Calibri" panose="020F0502020204030204" pitchFamily="34" charset="0"/>
              <a:buNone/>
            </a:pPr>
            <a:r>
              <a:rPr lang="en-US" sz="1100" b="1" dirty="0">
                <a:solidFill>
                  <a:srgbClr val="FFFFFF"/>
                </a:solidFill>
                <a:latin typeface="Calibri Light"/>
                <a:ea typeface="Calibri Light"/>
                <a:cs typeface="Calibri Light"/>
                <a:sym typeface="Times New Roman"/>
              </a:rPr>
              <a:t>Presented By</a:t>
            </a:r>
            <a:endParaRPr lang="en-US" sz="1100" b="1" dirty="0">
              <a:solidFill>
                <a:srgbClr val="FFFFFF"/>
              </a:solidFill>
              <a:latin typeface="Calibri Light"/>
              <a:ea typeface="Calibri Light"/>
              <a:cs typeface="Calibri Light"/>
            </a:endParaRPr>
          </a:p>
          <a:p>
            <a:pPr marL="457200" lvl="0" indent="-330200">
              <a:spcBef>
                <a:spcPts val="0"/>
              </a:spcBef>
              <a:spcAft>
                <a:spcPts val="600"/>
              </a:spcAft>
              <a:buSzPts val="1600"/>
              <a:buFont typeface="Calibri" panose="020F0502020204030204" pitchFamily="34" charset="0"/>
              <a:buChar char="●"/>
            </a:pPr>
            <a:r>
              <a:rPr lang="en-US" sz="1100" b="1" dirty="0">
                <a:solidFill>
                  <a:srgbClr val="FFFFFF"/>
                </a:solidFill>
                <a:latin typeface="Calibri Light"/>
                <a:ea typeface="Calibri Light"/>
                <a:cs typeface="Calibri Light"/>
                <a:sym typeface="Times New Roman"/>
              </a:rPr>
              <a:t>Jitesh</a:t>
            </a:r>
            <a:endParaRPr lang="en-US" sz="1100" b="1" dirty="0">
              <a:solidFill>
                <a:srgbClr val="FFFFFF"/>
              </a:solidFill>
              <a:latin typeface="Calibri Light"/>
              <a:ea typeface="Calibri Light"/>
              <a:cs typeface="Calibri Light"/>
            </a:endParaRPr>
          </a:p>
          <a:p>
            <a:pPr marL="457200" lvl="0" indent="-330200">
              <a:spcBef>
                <a:spcPts val="0"/>
              </a:spcBef>
              <a:spcAft>
                <a:spcPts val="600"/>
              </a:spcAft>
              <a:buSzPts val="1600"/>
              <a:buFont typeface="Calibri" panose="020F0502020204030204" pitchFamily="34" charset="0"/>
              <a:buChar char="●"/>
            </a:pPr>
            <a:r>
              <a:rPr lang="en-US" sz="1100" b="1" dirty="0">
                <a:solidFill>
                  <a:srgbClr val="FFFFFF"/>
                </a:solidFill>
                <a:latin typeface="Calibri Light"/>
                <a:ea typeface="Calibri Light"/>
                <a:cs typeface="Calibri Light"/>
                <a:sym typeface="Times New Roman"/>
              </a:rPr>
              <a:t>Rishabh</a:t>
            </a:r>
            <a:endParaRPr lang="en-US" sz="1100" b="1" dirty="0">
              <a:solidFill>
                <a:srgbClr val="FFFFFF"/>
              </a:solidFill>
              <a:latin typeface="Calibri Light"/>
              <a:ea typeface="Calibri Light"/>
              <a:cs typeface="Calibri Light"/>
            </a:endParaRPr>
          </a:p>
          <a:p>
            <a:pPr marL="457200" lvl="0" indent="-330200">
              <a:spcBef>
                <a:spcPts val="0"/>
              </a:spcBef>
              <a:spcAft>
                <a:spcPts val="600"/>
              </a:spcAft>
              <a:buSzPts val="1600"/>
              <a:buFont typeface="Calibri" panose="020F0502020204030204" pitchFamily="34" charset="0"/>
              <a:buChar char="●"/>
            </a:pPr>
            <a:r>
              <a:rPr lang="en-US" sz="1100" b="1" dirty="0">
                <a:solidFill>
                  <a:srgbClr val="FFFFFF"/>
                </a:solidFill>
                <a:latin typeface="Calibri Light"/>
                <a:ea typeface="Calibri Light"/>
                <a:cs typeface="Calibri Light"/>
                <a:sym typeface="Times New Roman"/>
              </a:rPr>
              <a:t>Pratik</a:t>
            </a:r>
            <a:endParaRPr lang="en-US" sz="1100" b="1" dirty="0">
              <a:solidFill>
                <a:srgbClr val="FFFFFF"/>
              </a:solidFill>
              <a:latin typeface="Calibri Light"/>
              <a:ea typeface="Calibri Light"/>
              <a:cs typeface="Calibri Light"/>
            </a:endParaRPr>
          </a:p>
          <a:p>
            <a:pPr marL="457200" lvl="0" indent="-330200">
              <a:spcBef>
                <a:spcPts val="0"/>
              </a:spcBef>
              <a:spcAft>
                <a:spcPts val="600"/>
              </a:spcAft>
              <a:buSzPts val="1600"/>
              <a:buFont typeface="Calibri" panose="020F0502020204030204" pitchFamily="34" charset="0"/>
              <a:buChar char="●"/>
            </a:pPr>
            <a:r>
              <a:rPr lang="en-US" sz="1100" b="1" dirty="0">
                <a:solidFill>
                  <a:srgbClr val="FFFFFF"/>
                </a:solidFill>
                <a:latin typeface="Calibri Light"/>
                <a:ea typeface="Calibri Light"/>
                <a:cs typeface="Calibri Light"/>
                <a:sym typeface="Times New Roman"/>
              </a:rPr>
              <a:t>Jerin</a:t>
            </a:r>
            <a:endParaRPr lang="en-US" sz="1100" b="1" dirty="0">
              <a:solidFill>
                <a:srgbClr val="FFFFFF"/>
              </a:solidFill>
              <a:latin typeface="Calibri Light"/>
              <a:ea typeface="Calibri Light"/>
              <a:cs typeface="Calibri Light"/>
            </a:endParaRPr>
          </a:p>
          <a:p>
            <a:pPr marL="457200" lvl="0" indent="-330200">
              <a:spcBef>
                <a:spcPts val="0"/>
              </a:spcBef>
              <a:spcAft>
                <a:spcPts val="600"/>
              </a:spcAft>
              <a:buSzPts val="1600"/>
              <a:buFont typeface="Calibri" panose="020F0502020204030204" pitchFamily="34" charset="0"/>
              <a:buChar char="●"/>
            </a:pPr>
            <a:r>
              <a:rPr lang="en-US" sz="1100" b="1" dirty="0">
                <a:solidFill>
                  <a:srgbClr val="FFFFFF"/>
                </a:solidFill>
                <a:latin typeface="Calibri Light"/>
                <a:ea typeface="Calibri Light"/>
                <a:cs typeface="Calibri Light"/>
                <a:sym typeface="Times New Roman"/>
              </a:rPr>
              <a:t>Brinton</a:t>
            </a:r>
            <a:r>
              <a:rPr lang="en-US" sz="1100" b="1" dirty="0">
                <a:solidFill>
                  <a:srgbClr val="FFFFFF"/>
                </a:solidFill>
                <a:latin typeface="+mn-lt"/>
                <a:sym typeface="Times New Roman"/>
              </a:rPr>
              <a:t> </a:t>
            </a:r>
            <a:endParaRPr lang="en-US" sz="1100" b="1" dirty="0">
              <a:solidFill>
                <a:srgbClr val="FFFFFF"/>
              </a:solidFill>
              <a:latin typeface="+mn-lt"/>
            </a:endParaRPr>
          </a:p>
          <a:p>
            <a:pPr marL="0" lvl="0" indent="0">
              <a:spcBef>
                <a:spcPts val="0"/>
              </a:spcBef>
              <a:spcAft>
                <a:spcPts val="600"/>
              </a:spcAft>
              <a:buSzPts val="1440"/>
              <a:buFont typeface="Calibri" panose="020F0502020204030204" pitchFamily="34" charset="0"/>
              <a:buNone/>
            </a:pPr>
            <a:endParaRPr lang="en-US" sz="1100">
              <a:solidFill>
                <a:srgbClr val="FFFFFF"/>
              </a:solidFill>
              <a:latin typeface="+mn-lt"/>
            </a:endParaRPr>
          </a:p>
        </p:txBody>
      </p:sp>
      <p:sp>
        <p:nvSpPr>
          <p:cNvPr id="143" name="Rectangle 142">
            <a:extLst>
              <a:ext uri="{FF2B5EF4-FFF2-40B4-BE49-F238E27FC236}">
                <a16:creationId xmlns:a16="http://schemas.microsoft.com/office/drawing/2014/main" id="{DDF50AF6-4E23-4BD9-92C7-45A3E16E4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4" name="Google Shape;94;p14"/>
          <p:cNvPicPr preferRelativeResize="0"/>
          <p:nvPr/>
        </p:nvPicPr>
        <p:blipFill rotWithShape="1">
          <a:blip r:embed="rId3"/>
          <a:srcRect l="34460" t="41286" r="31114" b="12782"/>
          <a:stretch/>
        </p:blipFill>
        <p:spPr>
          <a:xfrm>
            <a:off x="3556512" y="658514"/>
            <a:ext cx="5098562" cy="382647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822960" y="3576"/>
            <a:ext cx="7543800" cy="1088068"/>
          </a:xfrm>
          <a:prstGeom prst="rect">
            <a:avLst/>
          </a:prstGeom>
        </p:spPr>
        <p:txBody>
          <a:bodyPr spcFirstLastPara="1" wrap="square" lIns="91425" tIns="45700" rIns="91425" bIns="45700" anchor="ctr" anchorCtr="0">
            <a:noAutofit/>
          </a:bodyPr>
          <a:lstStyle/>
          <a:p>
            <a:pPr algn="ctr">
              <a:spcBef>
                <a:spcPts val="0"/>
              </a:spcBef>
            </a:pPr>
            <a:r>
              <a:rPr lang="en" sz="2500" b="1" dirty="0">
                <a:solidFill>
                  <a:schemeClr val="tx1"/>
                </a:solidFill>
                <a:latin typeface="Calibri Light"/>
                <a:ea typeface="Calibri Light"/>
                <a:cs typeface="Times New Roman"/>
              </a:rPr>
              <a:t>Rewards vs Episodes Visualizations</a:t>
            </a:r>
            <a:endParaRPr lang="en-US" sz="2500" b="1" dirty="0">
              <a:solidFill>
                <a:schemeClr val="tx1"/>
              </a:solidFill>
              <a:latin typeface="Calibri Light"/>
              <a:ea typeface="Calibri Light"/>
              <a:cs typeface="Times New Roman"/>
            </a:endParaRPr>
          </a:p>
        </p:txBody>
      </p:sp>
      <p:pic>
        <p:nvPicPr>
          <p:cNvPr id="175" name="Google Shape;175;p23"/>
          <p:cNvPicPr preferRelativeResize="0"/>
          <p:nvPr/>
        </p:nvPicPr>
        <p:blipFill rotWithShape="1">
          <a:blip r:embed="rId3">
            <a:alphaModFix/>
          </a:blip>
          <a:srcRect l="31602" t="23825" r="25493" b="32061"/>
          <a:stretch/>
        </p:blipFill>
        <p:spPr>
          <a:xfrm>
            <a:off x="4776424" y="1849462"/>
            <a:ext cx="4227069" cy="2620650"/>
          </a:xfrm>
          <a:prstGeom prst="rect">
            <a:avLst/>
          </a:prstGeom>
          <a:noFill/>
          <a:ln w="9525" cap="flat" cmpd="sng">
            <a:solidFill>
              <a:schemeClr val="dk2"/>
            </a:solidFill>
            <a:prstDash val="solid"/>
            <a:round/>
            <a:headEnd type="none" w="sm" len="sm"/>
            <a:tailEnd type="none" w="sm" len="sm"/>
          </a:ln>
        </p:spPr>
      </p:pic>
      <p:sp>
        <p:nvSpPr>
          <p:cNvPr id="176" name="Google Shape;176;p23"/>
          <p:cNvSpPr txBox="1"/>
          <p:nvPr/>
        </p:nvSpPr>
        <p:spPr>
          <a:xfrm>
            <a:off x="6651573" y="1403030"/>
            <a:ext cx="2888010" cy="546437"/>
          </a:xfrm>
          <a:prstGeom prst="rect">
            <a:avLst/>
          </a:prstGeom>
          <a:noFill/>
          <a:ln>
            <a:noFill/>
          </a:ln>
        </p:spPr>
        <p:txBody>
          <a:bodyPr spcFirstLastPara="1" wrap="square" lIns="91425" tIns="91425" rIns="91425" bIns="91425" anchor="t" anchorCtr="0">
            <a:noAutofit/>
          </a:bodyPr>
          <a:lstStyle/>
          <a:p>
            <a:r>
              <a:rPr lang="en" sz="1800" b="1" dirty="0">
                <a:solidFill>
                  <a:schemeClr val="tx1"/>
                </a:solidFill>
                <a:latin typeface="Calibri Light"/>
                <a:ea typeface="Century Gothic"/>
                <a:cs typeface="Century Gothic"/>
                <a:sym typeface="Century Gothic"/>
              </a:rPr>
              <a:t>DQN</a:t>
            </a:r>
            <a:endParaRPr lang="en-US" sz="1800" b="1">
              <a:solidFill>
                <a:schemeClr val="tx1"/>
              </a:solidFill>
              <a:latin typeface="Calibri Light"/>
              <a:ea typeface="Century Gothic"/>
              <a:cs typeface="Century Gothic"/>
            </a:endParaRPr>
          </a:p>
        </p:txBody>
      </p:sp>
      <p:pic>
        <p:nvPicPr>
          <p:cNvPr id="2" name="Picture 1" descr="A screen shot of a sound wave&#10;&#10;Description automatically generated">
            <a:extLst>
              <a:ext uri="{FF2B5EF4-FFF2-40B4-BE49-F238E27FC236}">
                <a16:creationId xmlns:a16="http://schemas.microsoft.com/office/drawing/2014/main" id="{D824949D-6292-2FEE-0362-BE878CF0CAFA}"/>
              </a:ext>
            </a:extLst>
          </p:cNvPr>
          <p:cNvPicPr>
            <a:picLocks noChangeAspect="1"/>
          </p:cNvPicPr>
          <p:nvPr/>
        </p:nvPicPr>
        <p:blipFill>
          <a:blip r:embed="rId4"/>
          <a:stretch>
            <a:fillRect/>
          </a:stretch>
        </p:blipFill>
        <p:spPr>
          <a:xfrm>
            <a:off x="148207" y="1849661"/>
            <a:ext cx="4450557" cy="2619375"/>
          </a:xfrm>
          <a:prstGeom prst="rect">
            <a:avLst/>
          </a:prstGeom>
        </p:spPr>
      </p:pic>
      <p:sp>
        <p:nvSpPr>
          <p:cNvPr id="3" name="Google Shape;176;p23">
            <a:extLst>
              <a:ext uri="{FF2B5EF4-FFF2-40B4-BE49-F238E27FC236}">
                <a16:creationId xmlns:a16="http://schemas.microsoft.com/office/drawing/2014/main" id="{321DF818-3709-A481-4731-0594304DAA7B}"/>
              </a:ext>
            </a:extLst>
          </p:cNvPr>
          <p:cNvSpPr txBox="1"/>
          <p:nvPr/>
        </p:nvSpPr>
        <p:spPr>
          <a:xfrm>
            <a:off x="1890552" y="1403029"/>
            <a:ext cx="2888010" cy="546437"/>
          </a:xfrm>
          <a:prstGeom prst="rect">
            <a:avLst/>
          </a:prstGeom>
          <a:noFill/>
          <a:ln>
            <a:noFill/>
          </a:ln>
        </p:spPr>
        <p:txBody>
          <a:bodyPr spcFirstLastPara="1" wrap="square" lIns="91425" tIns="91425" rIns="91425" bIns="91425" anchor="t" anchorCtr="0">
            <a:noAutofit/>
          </a:bodyPr>
          <a:lstStyle/>
          <a:p>
            <a:r>
              <a:rPr lang="en" sz="1800" b="1" dirty="0">
                <a:solidFill>
                  <a:schemeClr val="tx1"/>
                </a:solidFill>
                <a:latin typeface="Calibri Light"/>
                <a:ea typeface="Calibri Light"/>
                <a:cs typeface="Calibri Light"/>
                <a:sym typeface="Century Gothic"/>
              </a:rPr>
              <a:t>PPO</a:t>
            </a:r>
            <a:endParaRPr lang="en-US" sz="1800" b="1">
              <a:solidFill>
                <a:schemeClr val="tx1"/>
              </a:solidFill>
              <a:latin typeface="Calibri Light"/>
              <a:ea typeface="Calibri Light"/>
              <a:cs typeface="Calibri Light"/>
            </a:endParaRPr>
          </a:p>
        </p:txBody>
      </p:sp>
      <p:graphicFrame>
        <p:nvGraphicFramePr>
          <p:cNvPr id="9" name="Table 8">
            <a:extLst>
              <a:ext uri="{FF2B5EF4-FFF2-40B4-BE49-F238E27FC236}">
                <a16:creationId xmlns:a16="http://schemas.microsoft.com/office/drawing/2014/main" id="{67DF64EE-B9C7-5145-90CA-CB001F26CE63}"/>
              </a:ext>
            </a:extLst>
          </p:cNvPr>
          <p:cNvGraphicFramePr>
            <a:graphicFrameLocks noGrp="1"/>
          </p:cNvGraphicFramePr>
          <p:nvPr>
            <p:extLst>
              <p:ext uri="{D42A27DB-BD31-4B8C-83A1-F6EECF244321}">
                <p14:modId xmlns:p14="http://schemas.microsoft.com/office/powerpoint/2010/main" val="38165538"/>
              </p:ext>
            </p:extLst>
          </p:nvPr>
        </p:nvGraphicFramePr>
        <p:xfrm>
          <a:off x="147161" y="1851089"/>
          <a:ext cx="4423783" cy="2627629"/>
        </p:xfrm>
        <a:graphic>
          <a:graphicData uri="http://schemas.openxmlformats.org/drawingml/2006/table">
            <a:tbl>
              <a:tblPr firstRow="1" bandRow="1">
                <a:tableStyleId>{526A3264-A0E0-49CC-8D58-568DB2D21AEA}</a:tableStyleId>
              </a:tblPr>
              <a:tblGrid>
                <a:gridCol w="4423783">
                  <a:extLst>
                    <a:ext uri="{9D8B030D-6E8A-4147-A177-3AD203B41FA5}">
                      <a16:colId xmlns:a16="http://schemas.microsoft.com/office/drawing/2014/main" val="3412654720"/>
                    </a:ext>
                  </a:extLst>
                </a:gridCol>
              </a:tblGrid>
              <a:tr h="2627629">
                <a:tc>
                  <a:txBody>
                    <a:bodyPr/>
                    <a:lstStyle/>
                    <a:p>
                      <a:endParaRPr lang="en-US"/>
                    </a:p>
                  </a:txBody>
                  <a:tcPr/>
                </a:tc>
                <a:extLst>
                  <a:ext uri="{0D108BD9-81ED-4DB2-BD59-A6C34878D82A}">
                    <a16:rowId xmlns:a16="http://schemas.microsoft.com/office/drawing/2014/main" val="198322711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0"/>
        <p:cNvGrpSpPr/>
        <p:nvPr/>
      </p:nvGrpSpPr>
      <p:grpSpPr>
        <a:xfrm>
          <a:off x="0" y="0"/>
          <a:ext cx="0" cy="0"/>
          <a:chOff x="0" y="0"/>
          <a:chExt cx="0" cy="0"/>
        </a:xfrm>
      </p:grpSpPr>
      <p:sp>
        <p:nvSpPr>
          <p:cNvPr id="224" name="Rectangle 223">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6" name="Rectangle 225">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8" name="Straight Connector 227">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0" name="Rectangle 229">
            <a:extLst>
              <a:ext uri="{FF2B5EF4-FFF2-40B4-BE49-F238E27FC236}">
                <a16:creationId xmlns:a16="http://schemas.microsoft.com/office/drawing/2014/main" id="{D7730C1E-9F8B-4D0C-A8A2-BB5275723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750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Google Shape;181;p24"/>
          <p:cNvSpPr txBox="1">
            <a:spLocks noGrp="1"/>
          </p:cNvSpPr>
          <p:nvPr>
            <p:ph type="title"/>
          </p:nvPr>
        </p:nvSpPr>
        <p:spPr>
          <a:xfrm>
            <a:off x="475499" y="3412671"/>
            <a:ext cx="8181805" cy="793242"/>
          </a:xfrm>
          <a:prstGeom prst="rect">
            <a:avLst/>
          </a:prstGeom>
        </p:spPr>
        <p:txBody>
          <a:bodyPr spcFirstLastPara="1" vert="horz" lIns="91440" tIns="45720" rIns="91440" bIns="45720" rtlCol="0" anchor="b" anchorCtr="0">
            <a:normAutofit/>
          </a:bodyPr>
          <a:lstStyle/>
          <a:p>
            <a:pPr marL="0" lvl="0" indent="0">
              <a:spcAft>
                <a:spcPts val="0"/>
              </a:spcAft>
            </a:pPr>
            <a:r>
              <a:rPr lang="en-US" sz="2500" b="1">
                <a:solidFill>
                  <a:schemeClr val="tx1"/>
                </a:solidFill>
              </a:rPr>
              <a:t>Comparison and Conclusion</a:t>
            </a:r>
            <a:endParaRPr lang="en-US" sz="2500" b="1">
              <a:solidFill>
                <a:schemeClr val="tx1"/>
              </a:solidFill>
              <a:ea typeface="Calibri Light"/>
              <a:cs typeface="Calibri Light"/>
            </a:endParaRPr>
          </a:p>
        </p:txBody>
      </p:sp>
      <p:cxnSp>
        <p:nvCxnSpPr>
          <p:cNvPr id="232" name="Straight Connector 231">
            <a:extLst>
              <a:ext uri="{FF2B5EF4-FFF2-40B4-BE49-F238E27FC236}">
                <a16:creationId xmlns:a16="http://schemas.microsoft.com/office/drawing/2014/main" id="{6DE349CF-DE2F-4D85-839D-70911995E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4214077"/>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495F48F9-D570-45CC-825D-5BBB79C52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6" name="Rectangle 235">
            <a:extLst>
              <a:ext uri="{FF2B5EF4-FFF2-40B4-BE49-F238E27FC236}">
                <a16:creationId xmlns:a16="http://schemas.microsoft.com/office/drawing/2014/main" id="{4AD93E48-101C-49B1-90F1-3F431679B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 name="Table 2">
            <a:extLst>
              <a:ext uri="{FF2B5EF4-FFF2-40B4-BE49-F238E27FC236}">
                <a16:creationId xmlns:a16="http://schemas.microsoft.com/office/drawing/2014/main" id="{193C647A-77DE-616D-DF8B-34945C4B4A34}"/>
              </a:ext>
            </a:extLst>
          </p:cNvPr>
          <p:cNvGraphicFramePr>
            <a:graphicFrameLocks noGrp="1"/>
          </p:cNvGraphicFramePr>
          <p:nvPr>
            <p:extLst>
              <p:ext uri="{D42A27DB-BD31-4B8C-83A1-F6EECF244321}">
                <p14:modId xmlns:p14="http://schemas.microsoft.com/office/powerpoint/2010/main" val="3343191016"/>
              </p:ext>
            </p:extLst>
          </p:nvPr>
        </p:nvGraphicFramePr>
        <p:xfrm>
          <a:off x="476592" y="575391"/>
          <a:ext cx="8187350" cy="2511392"/>
        </p:xfrm>
        <a:graphic>
          <a:graphicData uri="http://schemas.openxmlformats.org/drawingml/2006/table">
            <a:tbl>
              <a:tblPr firstRow="1" bandRow="1">
                <a:tableStyleId>{9D7B26C5-4107-4FEC-AEDC-1716B250A1EF}</a:tableStyleId>
              </a:tblPr>
              <a:tblGrid>
                <a:gridCol w="939409">
                  <a:extLst>
                    <a:ext uri="{9D8B030D-6E8A-4147-A177-3AD203B41FA5}">
                      <a16:colId xmlns:a16="http://schemas.microsoft.com/office/drawing/2014/main" val="2349696360"/>
                    </a:ext>
                  </a:extLst>
                </a:gridCol>
                <a:gridCol w="1831085">
                  <a:extLst>
                    <a:ext uri="{9D8B030D-6E8A-4147-A177-3AD203B41FA5}">
                      <a16:colId xmlns:a16="http://schemas.microsoft.com/office/drawing/2014/main" val="745938179"/>
                    </a:ext>
                  </a:extLst>
                </a:gridCol>
                <a:gridCol w="1471105">
                  <a:extLst>
                    <a:ext uri="{9D8B030D-6E8A-4147-A177-3AD203B41FA5}">
                      <a16:colId xmlns:a16="http://schemas.microsoft.com/office/drawing/2014/main" val="37194423"/>
                    </a:ext>
                  </a:extLst>
                </a:gridCol>
                <a:gridCol w="1555927">
                  <a:extLst>
                    <a:ext uri="{9D8B030D-6E8A-4147-A177-3AD203B41FA5}">
                      <a16:colId xmlns:a16="http://schemas.microsoft.com/office/drawing/2014/main" val="1036828132"/>
                    </a:ext>
                  </a:extLst>
                </a:gridCol>
                <a:gridCol w="914582">
                  <a:extLst>
                    <a:ext uri="{9D8B030D-6E8A-4147-A177-3AD203B41FA5}">
                      <a16:colId xmlns:a16="http://schemas.microsoft.com/office/drawing/2014/main" val="1700361937"/>
                    </a:ext>
                  </a:extLst>
                </a:gridCol>
                <a:gridCol w="1475242">
                  <a:extLst>
                    <a:ext uri="{9D8B030D-6E8A-4147-A177-3AD203B41FA5}">
                      <a16:colId xmlns:a16="http://schemas.microsoft.com/office/drawing/2014/main" val="3280081329"/>
                    </a:ext>
                  </a:extLst>
                </a:gridCol>
              </a:tblGrid>
              <a:tr h="528543">
                <a:tc>
                  <a:txBody>
                    <a:bodyPr/>
                    <a:lstStyle/>
                    <a:p>
                      <a:pPr algn="l" fontAlgn="b"/>
                      <a:r>
                        <a:rPr lang="en-US" sz="1300" b="1">
                          <a:solidFill>
                            <a:schemeClr val="tx1"/>
                          </a:solidFill>
                        </a:rPr>
                        <a:t>Algorithm</a:t>
                      </a:r>
                      <a:endParaRPr lang="en-US" sz="1300" b="1">
                        <a:solidFill>
                          <a:schemeClr val="tx1"/>
                        </a:solidFill>
                        <a:latin typeface="Calibri Light"/>
                      </a:endParaRPr>
                    </a:p>
                  </a:txBody>
                  <a:tcPr marL="83656" marR="83656" marT="41828" marB="41828" anchor="b">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b"/>
                      <a:r>
                        <a:rPr lang="en-US" sz="1300" b="1">
                          <a:solidFill>
                            <a:schemeClr val="tx1"/>
                          </a:solidFill>
                        </a:rPr>
                        <a:t>Use Case</a:t>
                      </a:r>
                      <a:endParaRPr lang="en-US" sz="1300" b="1">
                        <a:solidFill>
                          <a:schemeClr val="tx1"/>
                        </a:solidFill>
                        <a:latin typeface="Calibri Light"/>
                      </a:endParaRPr>
                    </a:p>
                  </a:txBody>
                  <a:tcPr marL="83656" marR="83656" marT="41828" marB="41828" anchor="b">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b"/>
                      <a:r>
                        <a:rPr lang="en-US" sz="1300" b="1">
                          <a:solidFill>
                            <a:schemeClr val="tx1"/>
                          </a:solidFill>
                        </a:rPr>
                        <a:t>Pros</a:t>
                      </a:r>
                      <a:endParaRPr lang="en-US" sz="1300" b="1">
                        <a:solidFill>
                          <a:schemeClr val="tx1"/>
                        </a:solidFill>
                        <a:latin typeface="Calibri Light"/>
                      </a:endParaRPr>
                    </a:p>
                  </a:txBody>
                  <a:tcPr marL="83656" marR="83656" marT="41828" marB="41828" anchor="b">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b"/>
                      <a:r>
                        <a:rPr lang="en-US" sz="1300" b="1">
                          <a:solidFill>
                            <a:schemeClr val="tx1"/>
                          </a:solidFill>
                        </a:rPr>
                        <a:t>Cons</a:t>
                      </a:r>
                      <a:endParaRPr lang="en-US" sz="1300" b="1">
                        <a:solidFill>
                          <a:schemeClr val="tx1"/>
                        </a:solidFill>
                        <a:latin typeface="Calibri Light"/>
                      </a:endParaRPr>
                    </a:p>
                  </a:txBody>
                  <a:tcPr marL="83656" marR="83656" marT="41828" marB="41828" anchor="b">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b"/>
                      <a:r>
                        <a:rPr lang="en-US" sz="1300" b="1">
                          <a:solidFill>
                            <a:schemeClr val="tx1"/>
                          </a:solidFill>
                        </a:rPr>
                        <a:t>Train</a:t>
                      </a:r>
                      <a:endParaRPr lang="en-US" sz="1300" b="1">
                        <a:solidFill>
                          <a:schemeClr val="tx1"/>
                        </a:solidFill>
                        <a:latin typeface="Calibri Light"/>
                      </a:endParaRPr>
                    </a:p>
                  </a:txBody>
                  <a:tcPr marL="83656" marR="83656" marT="41828" marB="41828" anchor="b">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fontAlgn="b"/>
                      <a:r>
                        <a:rPr lang="en-US" sz="1300" b="1">
                          <a:solidFill>
                            <a:schemeClr val="tx1"/>
                          </a:solidFill>
                        </a:rPr>
                        <a:t>Test</a:t>
                      </a:r>
                      <a:endParaRPr lang="en-US" sz="1300" b="1">
                        <a:solidFill>
                          <a:schemeClr val="tx1"/>
                        </a:solidFill>
                        <a:latin typeface="Calibri Light"/>
                      </a:endParaRPr>
                    </a:p>
                  </a:txBody>
                  <a:tcPr marL="83656" marR="83656" marT="41828" marB="41828" anchor="b">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55521260"/>
                  </a:ext>
                </a:extLst>
              </a:tr>
              <a:tr h="727153">
                <a:tc>
                  <a:txBody>
                    <a:bodyPr/>
                    <a:lstStyle/>
                    <a:p>
                      <a:pPr fontAlgn="base"/>
                      <a:r>
                        <a:rPr lang="en-US" sz="1300" b="1">
                          <a:solidFill>
                            <a:schemeClr val="tx1"/>
                          </a:solidFill>
                        </a:rPr>
                        <a:t>PPO</a:t>
                      </a:r>
                      <a:endParaRPr lang="en-US" sz="1300" b="1">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300">
                          <a:solidFill>
                            <a:schemeClr val="tx1"/>
                          </a:solidFill>
                        </a:rPr>
                        <a:t>Control Based Tasks</a:t>
                      </a:r>
                    </a:p>
                    <a:p>
                      <a:pPr lvl="0">
                        <a:buNone/>
                      </a:pPr>
                      <a:r>
                        <a:rPr lang="en-US" sz="1300">
                          <a:solidFill>
                            <a:schemeClr val="tx1"/>
                          </a:solidFill>
                        </a:rPr>
                        <a:t>Robotic Arms</a:t>
                      </a:r>
                    </a:p>
                    <a:p>
                      <a:pPr lvl="0">
                        <a:buNone/>
                      </a:pPr>
                      <a:r>
                        <a:rPr lang="en-US" sz="1300">
                          <a:solidFill>
                            <a:schemeClr val="tx1"/>
                          </a:solidFill>
                        </a:rPr>
                        <a:t>(Contin. </a:t>
                      </a:r>
                      <a:r>
                        <a:rPr lang="en-US" sz="1300" err="1">
                          <a:solidFill>
                            <a:schemeClr val="tx1"/>
                          </a:solidFill>
                        </a:rPr>
                        <a:t>ActionSp</a:t>
                      </a:r>
                      <a:r>
                        <a:rPr lang="en-US" sz="1300">
                          <a:solidFill>
                            <a:schemeClr val="tx1"/>
                          </a:solidFill>
                        </a:rPr>
                        <a:t>)</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Stable, efficient, balanced</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Compute-heavy, </a:t>
                      </a:r>
                    </a:p>
                    <a:p>
                      <a:pPr lvl="0">
                        <a:buNone/>
                      </a:pPr>
                      <a:r>
                        <a:rPr lang="en-US" sz="1300">
                          <a:solidFill>
                            <a:schemeClr val="tx1"/>
                          </a:solidFill>
                        </a:rPr>
                        <a:t>Needs large samples</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Stable learning</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Good for generalization</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241924198"/>
                  </a:ext>
                </a:extLst>
              </a:tr>
              <a:tr h="727153">
                <a:tc>
                  <a:txBody>
                    <a:bodyPr/>
                    <a:lstStyle/>
                    <a:p>
                      <a:pPr fontAlgn="base"/>
                      <a:r>
                        <a:rPr lang="en-US" sz="1300" b="1">
                          <a:solidFill>
                            <a:schemeClr val="tx1"/>
                          </a:solidFill>
                        </a:rPr>
                        <a:t>DQN</a:t>
                      </a:r>
                      <a:endParaRPr lang="en-US" sz="1300" b="1">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Discrete </a:t>
                      </a:r>
                      <a:r>
                        <a:rPr lang="en-US" sz="1300" err="1">
                          <a:solidFill>
                            <a:schemeClr val="tx1"/>
                          </a:solidFill>
                        </a:rPr>
                        <a:t>ActionSp</a:t>
                      </a:r>
                      <a:r>
                        <a:rPr lang="en-US" sz="1300">
                          <a:solidFill>
                            <a:schemeClr val="tx1"/>
                          </a:solidFill>
                        </a:rPr>
                        <a:t>.</a:t>
                      </a:r>
                    </a:p>
                    <a:p>
                      <a:pPr lvl="0">
                        <a:buNone/>
                      </a:pPr>
                      <a:r>
                        <a:rPr lang="en-US" sz="1300">
                          <a:solidFill>
                            <a:schemeClr val="tx1"/>
                          </a:solidFill>
                        </a:rPr>
                        <a:t>Atari Games</a:t>
                      </a:r>
                    </a:p>
                    <a:p>
                      <a:pPr lvl="0">
                        <a:buNone/>
                      </a:pPr>
                      <a:r>
                        <a:rPr lang="en-US" sz="1300">
                          <a:solidFill>
                            <a:schemeClr val="tx1"/>
                          </a:solidFill>
                        </a:rPr>
                        <a:t>Static environments</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Efficient for discrete tasks</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Poor in dynamic settings,</a:t>
                      </a:r>
                    </a:p>
                    <a:p>
                      <a:pPr lvl="0">
                        <a:buNone/>
                      </a:pPr>
                      <a:r>
                        <a:rPr lang="en-US" sz="1300">
                          <a:solidFill>
                            <a:schemeClr val="tx1"/>
                          </a:solidFill>
                        </a:rPr>
                        <a:t>Easy Compute</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Can be unstable</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Good in similar environments</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57984882"/>
                  </a:ext>
                </a:extLst>
              </a:tr>
              <a:tr h="528543">
                <a:tc>
                  <a:txBody>
                    <a:bodyPr/>
                    <a:lstStyle/>
                    <a:p>
                      <a:pPr fontAlgn="base"/>
                      <a:r>
                        <a:rPr lang="en-US" sz="1300" b="1">
                          <a:solidFill>
                            <a:schemeClr val="tx1"/>
                          </a:solidFill>
                        </a:rPr>
                        <a:t>A*</a:t>
                      </a:r>
                      <a:endParaRPr lang="en-US" sz="1300" b="1">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Static environments, Optimal paths</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Guaranteed shortest path</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Ineffective in dynamic settings</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N/A</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fontAlgn="base"/>
                      <a:r>
                        <a:rPr lang="en-US" sz="1300">
                          <a:solidFill>
                            <a:schemeClr val="tx1"/>
                          </a:solidFill>
                        </a:rPr>
                        <a:t>Optimal in static environments</a:t>
                      </a:r>
                      <a:endParaRPr lang="en-US" sz="1300">
                        <a:solidFill>
                          <a:schemeClr val="tx1"/>
                        </a:solidFill>
                        <a:latin typeface="Calibri Light"/>
                      </a:endParaRPr>
                    </a:p>
                  </a:txBody>
                  <a:tcPr marL="83656" marR="83656" marT="41828" marB="41828"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93392049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6"/>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750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25"/>
          <p:cNvSpPr txBox="1">
            <a:spLocks noGrp="1"/>
          </p:cNvSpPr>
          <p:nvPr>
            <p:ph type="ctrTitle"/>
          </p:nvPr>
        </p:nvSpPr>
        <p:spPr>
          <a:xfrm>
            <a:off x="6105832" y="479322"/>
            <a:ext cx="2551471" cy="2764512"/>
          </a:xfrm>
          <a:prstGeom prst="rect">
            <a:avLst/>
          </a:prstGeom>
        </p:spPr>
        <p:txBody>
          <a:bodyPr spcFirstLastPara="1" lIns="91425" tIns="45700" rIns="91425" bIns="45700" anchorCtr="0">
            <a:normAutofit/>
          </a:bodyPr>
          <a:lstStyle/>
          <a:p>
            <a:pPr marL="0" lvl="0" indent="0" rtl="0">
              <a:spcBef>
                <a:spcPts val="0"/>
              </a:spcBef>
              <a:spcAft>
                <a:spcPts val="0"/>
              </a:spcAft>
              <a:buClr>
                <a:schemeClr val="lt1"/>
              </a:buClr>
              <a:buSzPts val="4800"/>
              <a:buFont typeface="Century Gothic"/>
              <a:buNone/>
            </a:pPr>
            <a:r>
              <a:rPr lang="en-US" sz="5000" b="1">
                <a:latin typeface="Calibri Light"/>
                <a:ea typeface="Calibri Light"/>
                <a:cs typeface="Times New Roman"/>
              </a:rPr>
              <a:t>THANK YOU</a:t>
            </a:r>
          </a:p>
        </p:txBody>
      </p:sp>
      <p:pic>
        <p:nvPicPr>
          <p:cNvPr id="2" name="Picture 1" descr="Renzo Piano copy - Screen 7 on FlowVella - Presentation Software for Mac  iPad and iPhone">
            <a:extLst>
              <a:ext uri="{FF2B5EF4-FFF2-40B4-BE49-F238E27FC236}">
                <a16:creationId xmlns:a16="http://schemas.microsoft.com/office/drawing/2014/main" id="{D19807B7-0D0B-61FB-DBF3-6E0638BBE0DD}"/>
              </a:ext>
            </a:extLst>
          </p:cNvPr>
          <p:cNvPicPr>
            <a:picLocks noChangeAspect="1"/>
          </p:cNvPicPr>
          <p:nvPr/>
        </p:nvPicPr>
        <p:blipFill>
          <a:blip r:embed="rId3"/>
          <a:stretch>
            <a:fillRect/>
          </a:stretch>
        </p:blipFill>
        <p:spPr>
          <a:xfrm>
            <a:off x="1172272" y="480060"/>
            <a:ext cx="3790617" cy="3790617"/>
          </a:xfrm>
          <a:prstGeom prst="rect">
            <a:avLst/>
          </a:prstGeom>
        </p:spPr>
      </p:pic>
      <p:cxnSp>
        <p:nvCxnSpPr>
          <p:cNvPr id="194" name="Straight Connector 193">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56978" y="3257550"/>
            <a:ext cx="24003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97">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35A52B12-0826-4A26-ABA2-386F72111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DD0DA68-F652-496F-B8B5-9A66255C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Google Shape;99;p15"/>
          <p:cNvSpPr txBox="1">
            <a:spLocks noGrp="1"/>
          </p:cNvSpPr>
          <p:nvPr>
            <p:ph type="title"/>
          </p:nvPr>
        </p:nvSpPr>
        <p:spPr>
          <a:xfrm>
            <a:off x="369277" y="1461770"/>
            <a:ext cx="2313633" cy="1577906"/>
          </a:xfrm>
          <a:prstGeom prst="rect">
            <a:avLst/>
          </a:prstGeom>
        </p:spPr>
        <p:txBody>
          <a:bodyPr spcFirstLastPara="1" vert="horz" lIns="91425" tIns="45700" rIns="91425" bIns="45700" rtlCol="0" anchor="b" anchorCtr="0">
            <a:noAutofit/>
          </a:bodyPr>
          <a:lstStyle/>
          <a:p>
            <a:pPr marL="0" lvl="0" indent="0" rtl="0">
              <a:spcBef>
                <a:spcPts val="0"/>
              </a:spcBef>
              <a:spcAft>
                <a:spcPts val="0"/>
              </a:spcAft>
              <a:buNone/>
            </a:pPr>
            <a:r>
              <a:rPr lang="en" sz="2500" b="1">
                <a:solidFill>
                  <a:schemeClr val="bg1"/>
                </a:solidFill>
                <a:latin typeface="Calibri Light"/>
                <a:ea typeface="Calibri Light"/>
                <a:cs typeface="Calibri Light"/>
              </a:rPr>
              <a:t>Problem Statement and Motivation</a:t>
            </a:r>
            <a:endParaRPr lang="en-US" sz="2500" b="1">
              <a:solidFill>
                <a:schemeClr val="bg1"/>
              </a:solidFill>
              <a:latin typeface="Calibri Light"/>
              <a:ea typeface="Calibri Light"/>
              <a:cs typeface="Calibri Light"/>
            </a:endParaRPr>
          </a:p>
        </p:txBody>
      </p:sp>
      <p:sp>
        <p:nvSpPr>
          <p:cNvPr id="119" name="Rectangle 118">
            <a:extLst>
              <a:ext uri="{FF2B5EF4-FFF2-40B4-BE49-F238E27FC236}">
                <a16:creationId xmlns:a16="http://schemas.microsoft.com/office/drawing/2014/main" id="{DDF50AF6-4E23-4BD9-92C7-45A3E16E4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1" name="Google Shape;101;p15"/>
          <p:cNvPicPr preferRelativeResize="0"/>
          <p:nvPr/>
        </p:nvPicPr>
        <p:blipFill>
          <a:blip r:embed="rId3"/>
          <a:srcRect l="26080" t="1377" r="20000" b="3857"/>
          <a:stretch/>
        </p:blipFill>
        <p:spPr>
          <a:xfrm>
            <a:off x="4291299" y="782531"/>
            <a:ext cx="3606411" cy="3696398"/>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idx="4294967295"/>
          </p:nvPr>
        </p:nvSpPr>
        <p:spPr>
          <a:xfrm>
            <a:off x="412117" y="503910"/>
            <a:ext cx="6637337" cy="53181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500" b="1">
                <a:solidFill>
                  <a:schemeClr val="tx1"/>
                </a:solidFill>
                <a:latin typeface="Calibri Light"/>
                <a:ea typeface="Calibri Light"/>
                <a:cs typeface="Times New Roman"/>
              </a:rPr>
              <a:t>State, Action, Reward :</a:t>
            </a:r>
            <a:r>
              <a:rPr lang="en" sz="3600">
                <a:solidFill>
                  <a:schemeClr val="tx1"/>
                </a:solidFill>
                <a:latin typeface="Calibri Light"/>
                <a:ea typeface="Calibri Light"/>
                <a:cs typeface="Times New Roman"/>
              </a:rPr>
              <a:t> 🏠</a:t>
            </a:r>
          </a:p>
        </p:txBody>
      </p:sp>
      <p:sp>
        <p:nvSpPr>
          <p:cNvPr id="107" name="Google Shape;107;p16"/>
          <p:cNvSpPr txBox="1"/>
          <p:nvPr/>
        </p:nvSpPr>
        <p:spPr>
          <a:xfrm>
            <a:off x="1650439" y="1612648"/>
            <a:ext cx="861731"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Calibri Light"/>
                <a:ea typeface="Calibri"/>
                <a:cs typeface="Calibri"/>
                <a:sym typeface="Century Gothic"/>
              </a:rPr>
              <a:t>STATE</a:t>
            </a:r>
            <a:endParaRPr lang="en-US" sz="1800" b="1" dirty="0">
              <a:latin typeface="Calibri Light"/>
              <a:ea typeface="Calibri"/>
              <a:cs typeface="Calibri"/>
            </a:endParaRPr>
          </a:p>
        </p:txBody>
      </p:sp>
      <p:sp>
        <p:nvSpPr>
          <p:cNvPr id="108" name="Google Shape;108;p16"/>
          <p:cNvSpPr txBox="1"/>
          <p:nvPr/>
        </p:nvSpPr>
        <p:spPr>
          <a:xfrm>
            <a:off x="1613797" y="2922714"/>
            <a:ext cx="10731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tx1"/>
                </a:solidFill>
                <a:latin typeface="Calibri Light"/>
                <a:ea typeface="Century Gothic"/>
                <a:cs typeface="Century Gothic"/>
                <a:sym typeface="Century Gothic"/>
              </a:rPr>
              <a:t>ACTION</a:t>
            </a:r>
            <a:endParaRPr lang="en-US" sz="1800" b="1">
              <a:solidFill>
                <a:schemeClr val="tx1"/>
              </a:solidFill>
              <a:latin typeface="Calibri Light"/>
              <a:ea typeface="Century Gothic"/>
              <a:cs typeface="Century Gothic"/>
            </a:endParaRPr>
          </a:p>
        </p:txBody>
      </p:sp>
      <p:pic>
        <p:nvPicPr>
          <p:cNvPr id="109" name="Google Shape;109;p16"/>
          <p:cNvPicPr preferRelativeResize="0"/>
          <p:nvPr/>
        </p:nvPicPr>
        <p:blipFill rotWithShape="1">
          <a:blip r:embed="rId3">
            <a:alphaModFix/>
          </a:blip>
          <a:srcRect r="38559"/>
          <a:stretch/>
        </p:blipFill>
        <p:spPr>
          <a:xfrm>
            <a:off x="1477664" y="3298314"/>
            <a:ext cx="1211475" cy="1236125"/>
          </a:xfrm>
          <a:prstGeom prst="rect">
            <a:avLst/>
          </a:prstGeom>
          <a:noFill/>
          <a:ln>
            <a:noFill/>
          </a:ln>
        </p:spPr>
      </p:pic>
      <p:pic>
        <p:nvPicPr>
          <p:cNvPr id="110" name="Google Shape;110;p16"/>
          <p:cNvPicPr preferRelativeResize="0"/>
          <p:nvPr/>
        </p:nvPicPr>
        <p:blipFill>
          <a:blip r:embed="rId4">
            <a:alphaModFix/>
          </a:blip>
          <a:stretch>
            <a:fillRect/>
          </a:stretch>
        </p:blipFill>
        <p:spPr>
          <a:xfrm>
            <a:off x="1038752" y="1991552"/>
            <a:ext cx="2016625" cy="872775"/>
          </a:xfrm>
          <a:prstGeom prst="rect">
            <a:avLst/>
          </a:prstGeom>
          <a:noFill/>
          <a:ln>
            <a:noFill/>
          </a:ln>
        </p:spPr>
      </p:pic>
      <p:sp>
        <p:nvSpPr>
          <p:cNvPr id="111" name="Google Shape;111;p16"/>
          <p:cNvSpPr txBox="1"/>
          <p:nvPr/>
        </p:nvSpPr>
        <p:spPr>
          <a:xfrm>
            <a:off x="5690889" y="1612648"/>
            <a:ext cx="12744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Calibri Light"/>
                <a:ea typeface="Calibri Light"/>
                <a:cs typeface="Calibri Light"/>
                <a:sym typeface="Century Gothic"/>
              </a:rPr>
              <a:t>REWARDS</a:t>
            </a:r>
            <a:endParaRPr lang="en-US" sz="1800" b="1" dirty="0">
              <a:latin typeface="Calibri Light"/>
              <a:ea typeface="Calibri Light"/>
              <a:cs typeface="Calibri Light"/>
            </a:endParaRPr>
          </a:p>
        </p:txBody>
      </p:sp>
      <p:pic>
        <p:nvPicPr>
          <p:cNvPr id="112" name="Google Shape;112;p16"/>
          <p:cNvPicPr preferRelativeResize="0"/>
          <p:nvPr/>
        </p:nvPicPr>
        <p:blipFill>
          <a:blip r:embed="rId5">
            <a:alphaModFix/>
          </a:blip>
          <a:stretch>
            <a:fillRect/>
          </a:stretch>
        </p:blipFill>
        <p:spPr>
          <a:xfrm>
            <a:off x="4346133" y="1991564"/>
            <a:ext cx="3581975" cy="2533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68C21D0-E473-4822-976E-2A142825D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 name="Rectangle 65">
            <a:extLst>
              <a:ext uri="{FF2B5EF4-FFF2-40B4-BE49-F238E27FC236}">
                <a16:creationId xmlns:a16="http://schemas.microsoft.com/office/drawing/2014/main" id="{0022C4D8-970B-4A32-B0BD-AAC4366E7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67">
            <a:extLst>
              <a:ext uri="{FF2B5EF4-FFF2-40B4-BE49-F238E27FC236}">
                <a16:creationId xmlns:a16="http://schemas.microsoft.com/office/drawing/2014/main" id="{841F4C4C-B5CB-4E95-8A7D-C738E7FFD0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9">
            <a:extLst>
              <a:ext uri="{FF2B5EF4-FFF2-40B4-BE49-F238E27FC236}">
                <a16:creationId xmlns:a16="http://schemas.microsoft.com/office/drawing/2014/main" id="{0DFDC335-8810-4D67-AE66-6949FFB4A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84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EA5799E-E81E-4CF6-85FC-A4FD373B4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3714750"/>
            <a:ext cx="9141714"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FB5F2F93-396E-11FC-9513-4138A1CB39E8}"/>
              </a:ext>
            </a:extLst>
          </p:cNvPr>
          <p:cNvSpPr txBox="1"/>
          <p:nvPr/>
        </p:nvSpPr>
        <p:spPr>
          <a:xfrm>
            <a:off x="798897" y="3840480"/>
            <a:ext cx="7543800" cy="61722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85000"/>
              </a:lnSpc>
              <a:spcBef>
                <a:spcPct val="0"/>
              </a:spcBef>
              <a:spcAft>
                <a:spcPts val="600"/>
              </a:spcAft>
            </a:pPr>
            <a:r>
              <a:rPr lang="en-US" sz="2700" b="1" kern="1200" spc="-50">
                <a:solidFill>
                  <a:srgbClr val="FFFFFF"/>
                </a:solidFill>
                <a:latin typeface="+mj-lt"/>
                <a:ea typeface="+mj-ea"/>
                <a:cs typeface="+mj-cs"/>
              </a:rPr>
              <a:t>Introduction to PPO</a:t>
            </a:r>
          </a:p>
        </p:txBody>
      </p:sp>
      <p:pic>
        <p:nvPicPr>
          <p:cNvPr id="16" name="Picture 15" descr="A black background with white text&#10;&#10;Description automatically generated">
            <a:extLst>
              <a:ext uri="{FF2B5EF4-FFF2-40B4-BE49-F238E27FC236}">
                <a16:creationId xmlns:a16="http://schemas.microsoft.com/office/drawing/2014/main" id="{406EF7EB-385A-8392-60C0-5D3D5E322E90}"/>
              </a:ext>
            </a:extLst>
          </p:cNvPr>
          <p:cNvPicPr>
            <a:picLocks noChangeAspect="1"/>
          </p:cNvPicPr>
          <p:nvPr/>
        </p:nvPicPr>
        <p:blipFill>
          <a:blip r:embed="rId2"/>
          <a:stretch>
            <a:fillRect/>
          </a:stretch>
        </p:blipFill>
        <p:spPr>
          <a:xfrm>
            <a:off x="530945" y="558348"/>
            <a:ext cx="3802216" cy="2702052"/>
          </a:xfrm>
          <a:prstGeom prst="rect">
            <a:avLst/>
          </a:prstGeom>
        </p:spPr>
      </p:pic>
      <p:sp>
        <p:nvSpPr>
          <p:cNvPr id="74" name="Rectangle 73">
            <a:extLst>
              <a:ext uri="{FF2B5EF4-FFF2-40B4-BE49-F238E27FC236}">
                <a16:creationId xmlns:a16="http://schemas.microsoft.com/office/drawing/2014/main" id="{5C6017A4-C87C-43AB-982C-598BF397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7997" y="665226"/>
            <a:ext cx="48006" cy="2331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People in an office with large screens&#10;&#10;Description automatically generated">
            <a:extLst>
              <a:ext uri="{FF2B5EF4-FFF2-40B4-BE49-F238E27FC236}">
                <a16:creationId xmlns:a16="http://schemas.microsoft.com/office/drawing/2014/main" id="{3E79F593-45AB-9EE5-7903-43CD3D6B0FF8}"/>
              </a:ext>
            </a:extLst>
          </p:cNvPr>
          <p:cNvPicPr>
            <a:picLocks noChangeAspect="1"/>
          </p:cNvPicPr>
          <p:nvPr/>
        </p:nvPicPr>
        <p:blipFill>
          <a:blip r:embed="rId3"/>
          <a:stretch>
            <a:fillRect/>
          </a:stretch>
        </p:blipFill>
        <p:spPr>
          <a:xfrm>
            <a:off x="4818668" y="480060"/>
            <a:ext cx="1803619" cy="2702052"/>
          </a:xfrm>
          <a:prstGeom prst="rect">
            <a:avLst/>
          </a:prstGeom>
        </p:spPr>
      </p:pic>
      <p:sp>
        <p:nvSpPr>
          <p:cNvPr id="76" name="Rectangle 75">
            <a:extLst>
              <a:ext uri="{FF2B5EF4-FFF2-40B4-BE49-F238E27FC236}">
                <a16:creationId xmlns:a16="http://schemas.microsoft.com/office/drawing/2014/main" id="{318AF29E-D058-49A4-B682-D4CC9D80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3679632"/>
            <a:ext cx="9141714"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0926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68C21D0-E473-4822-976E-2A142825D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0022C4D8-970B-4A32-B0BD-AAC4366E7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39">
            <a:extLst>
              <a:ext uri="{FF2B5EF4-FFF2-40B4-BE49-F238E27FC236}">
                <a16:creationId xmlns:a16="http://schemas.microsoft.com/office/drawing/2014/main" id="{841F4C4C-B5CB-4E95-8A7D-C738E7FFD0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0DFDC335-8810-4D67-AE66-6949FFB4A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84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A5799E-E81E-4CF6-85FC-A4FD373B4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3714750"/>
            <a:ext cx="9141714"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BF5D1FC1-B191-0499-DA02-A3ADB4308A2A}"/>
              </a:ext>
            </a:extLst>
          </p:cNvPr>
          <p:cNvSpPr txBox="1"/>
          <p:nvPr/>
        </p:nvSpPr>
        <p:spPr>
          <a:xfrm>
            <a:off x="798897" y="3840480"/>
            <a:ext cx="7543800" cy="61722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85000"/>
              </a:lnSpc>
              <a:spcBef>
                <a:spcPct val="0"/>
              </a:spcBef>
              <a:spcAft>
                <a:spcPts val="600"/>
              </a:spcAft>
            </a:pPr>
            <a:r>
              <a:rPr lang="en-US" sz="2700" b="1" kern="1200" spc="-50">
                <a:solidFill>
                  <a:srgbClr val="FFFFFF"/>
                </a:solidFill>
                <a:latin typeface="+mj-lt"/>
                <a:ea typeface="+mj-ea"/>
                <a:cs typeface="+mj-cs"/>
              </a:rPr>
              <a:t>Implementing PPO in Retail</a:t>
            </a:r>
          </a:p>
        </p:txBody>
      </p:sp>
      <p:pic>
        <p:nvPicPr>
          <p:cNvPr id="5" name="Picture 4" descr="A diagram of a company&#10;&#10;Description automatically generated">
            <a:extLst>
              <a:ext uri="{FF2B5EF4-FFF2-40B4-BE49-F238E27FC236}">
                <a16:creationId xmlns:a16="http://schemas.microsoft.com/office/drawing/2014/main" id="{95568AA7-D033-16F3-9176-F66F73C3A9BA}"/>
              </a:ext>
            </a:extLst>
          </p:cNvPr>
          <p:cNvPicPr>
            <a:picLocks noChangeAspect="1"/>
          </p:cNvPicPr>
          <p:nvPr/>
        </p:nvPicPr>
        <p:blipFill>
          <a:blip r:embed="rId2"/>
          <a:stretch>
            <a:fillRect/>
          </a:stretch>
        </p:blipFill>
        <p:spPr>
          <a:xfrm>
            <a:off x="476592" y="734195"/>
            <a:ext cx="3848740" cy="2193781"/>
          </a:xfrm>
          <a:prstGeom prst="rect">
            <a:avLst/>
          </a:prstGeom>
        </p:spPr>
      </p:pic>
      <p:sp>
        <p:nvSpPr>
          <p:cNvPr id="46" name="Rectangle 45">
            <a:extLst>
              <a:ext uri="{FF2B5EF4-FFF2-40B4-BE49-F238E27FC236}">
                <a16:creationId xmlns:a16="http://schemas.microsoft.com/office/drawing/2014/main" id="{5C6017A4-C87C-43AB-982C-598BF397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7997" y="665226"/>
            <a:ext cx="48006" cy="2331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white background with text&#10;&#10;Description automatically generated">
            <a:extLst>
              <a:ext uri="{FF2B5EF4-FFF2-40B4-BE49-F238E27FC236}">
                <a16:creationId xmlns:a16="http://schemas.microsoft.com/office/drawing/2014/main" id="{F7FDE008-CA20-268B-F802-A7CE32F98541}"/>
              </a:ext>
            </a:extLst>
          </p:cNvPr>
          <p:cNvPicPr>
            <a:picLocks noChangeAspect="1"/>
          </p:cNvPicPr>
          <p:nvPr/>
        </p:nvPicPr>
        <p:blipFill>
          <a:blip r:embed="rId3"/>
          <a:stretch>
            <a:fillRect/>
          </a:stretch>
        </p:blipFill>
        <p:spPr>
          <a:xfrm>
            <a:off x="4818668" y="480060"/>
            <a:ext cx="3752850" cy="2702052"/>
          </a:xfrm>
          <a:prstGeom prst="rect">
            <a:avLst/>
          </a:prstGeom>
        </p:spPr>
      </p:pic>
      <p:sp>
        <p:nvSpPr>
          <p:cNvPr id="48" name="Rectangle 47">
            <a:extLst>
              <a:ext uri="{FF2B5EF4-FFF2-40B4-BE49-F238E27FC236}">
                <a16:creationId xmlns:a16="http://schemas.microsoft.com/office/drawing/2014/main" id="{318AF29E-D058-49A4-B682-D4CC9D80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3679632"/>
            <a:ext cx="9141714"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637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BB75165E-0846-4D98-AC6E-3357E38A2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56">
            <a:extLst>
              <a:ext uri="{FF2B5EF4-FFF2-40B4-BE49-F238E27FC236}">
                <a16:creationId xmlns:a16="http://schemas.microsoft.com/office/drawing/2014/main" id="{C7D0988C-FE64-44CF-A3D0-EF505813C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2BB7D857-558C-46CC-8DAF-25C7BC8B1A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9" name="Rectangle 58">
            <a:extLst>
              <a:ext uri="{FF2B5EF4-FFF2-40B4-BE49-F238E27FC236}">
                <a16:creationId xmlns:a16="http://schemas.microsoft.com/office/drawing/2014/main" id="{D4D0B494-3468-4218-A0AD-0DFE7D03D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84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04D1E20-3B27-4677-AEF1-177A6B952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FB5F2F93-396E-11FC-9513-4138A1CB39E8}"/>
              </a:ext>
            </a:extLst>
          </p:cNvPr>
          <p:cNvSpPr txBox="1"/>
          <p:nvPr/>
        </p:nvSpPr>
        <p:spPr>
          <a:xfrm>
            <a:off x="118371" y="-699"/>
            <a:ext cx="4366398" cy="127053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85000"/>
              </a:lnSpc>
              <a:spcBef>
                <a:spcPct val="0"/>
              </a:spcBef>
              <a:spcAft>
                <a:spcPts val="600"/>
              </a:spcAft>
            </a:pPr>
            <a:r>
              <a:rPr lang="en-US" sz="2500" b="1" kern="1200" spc="-50">
                <a:solidFill>
                  <a:srgbClr val="FFFFFF"/>
                </a:solidFill>
                <a:latin typeface="+mj-lt"/>
                <a:ea typeface="+mj-ea"/>
                <a:cs typeface="+mj-cs"/>
              </a:rPr>
              <a:t>Introduction to DQN</a:t>
            </a:r>
            <a:endParaRPr lang="en-US" sz="2500" b="1" kern="1200" spc="-50">
              <a:solidFill>
                <a:srgbClr val="FFFFFF"/>
              </a:solidFill>
              <a:latin typeface="+mj-lt"/>
              <a:ea typeface="Calibri Light"/>
              <a:cs typeface="Calibri Light"/>
            </a:endParaRPr>
          </a:p>
        </p:txBody>
      </p:sp>
      <p:sp>
        <p:nvSpPr>
          <p:cNvPr id="6" name="Google Shape;126;p18">
            <a:extLst>
              <a:ext uri="{FF2B5EF4-FFF2-40B4-BE49-F238E27FC236}">
                <a16:creationId xmlns:a16="http://schemas.microsoft.com/office/drawing/2014/main" id="{A202ED20-BAE4-EBE9-74C5-F02036E4170F}"/>
              </a:ext>
            </a:extLst>
          </p:cNvPr>
          <p:cNvSpPr txBox="1"/>
          <p:nvPr/>
        </p:nvSpPr>
        <p:spPr>
          <a:xfrm>
            <a:off x="822959" y="1677228"/>
            <a:ext cx="4483453" cy="2739500"/>
          </a:xfrm>
          <a:prstGeom prst="rect">
            <a:avLst/>
          </a:prstGeom>
        </p:spPr>
        <p:txBody>
          <a:bodyPr spcFirstLastPara="1" vert="horz" lIns="0" tIns="45720" rIns="0" bIns="45720" rtlCol="0" anchorCtr="0">
            <a:normAutofit/>
          </a:bodyPr>
          <a:lstStyle/>
          <a:p>
            <a:pPr marL="0" lvl="0" indent="0">
              <a:lnSpc>
                <a:spcPct val="90000"/>
              </a:lnSpc>
              <a:spcBef>
                <a:spcPts val="0"/>
              </a:spcBef>
              <a:spcAft>
                <a:spcPts val="600"/>
              </a:spcAft>
              <a:buClr>
                <a:schemeClr val="accent1"/>
              </a:buClr>
              <a:buFont typeface="Calibri" panose="020F0502020204030204" pitchFamily="34" charset="0"/>
              <a:buNone/>
            </a:pPr>
            <a:r>
              <a:rPr lang="en-US" kern="1200">
                <a:solidFill>
                  <a:srgbClr val="FFFFFF"/>
                </a:solidFill>
                <a:latin typeface="+mn-lt"/>
                <a:ea typeface="+mn-ea"/>
                <a:cs typeface="+mn-cs"/>
              </a:rPr>
              <a:t>What is DQN?</a:t>
            </a:r>
          </a:p>
          <a:p>
            <a:pPr marL="0" lvl="0" indent="0">
              <a:lnSpc>
                <a:spcPct val="90000"/>
              </a:lnSpc>
              <a:spcBef>
                <a:spcPts val="0"/>
              </a:spcBef>
              <a:spcAft>
                <a:spcPts val="600"/>
              </a:spcAft>
              <a:buClr>
                <a:schemeClr val="accent1"/>
              </a:buClr>
              <a:buFont typeface="Calibri" panose="020F0502020204030204" pitchFamily="34" charset="0"/>
              <a:buNone/>
            </a:pPr>
            <a:endParaRPr lang="en-US" kern="1200">
              <a:solidFill>
                <a:srgbClr val="FFFFFF"/>
              </a:solidFill>
              <a:latin typeface="+mn-lt"/>
              <a:ea typeface="+mn-ea"/>
              <a:cs typeface="+mn-cs"/>
            </a:endParaRPr>
          </a:p>
          <a:p>
            <a:pPr marL="457200" lvl="0" indent="-311150">
              <a:lnSpc>
                <a:spcPct val="90000"/>
              </a:lnSpc>
              <a:spcBef>
                <a:spcPts val="0"/>
              </a:spcBef>
              <a:spcAft>
                <a:spcPts val="600"/>
              </a:spcAft>
              <a:buClr>
                <a:schemeClr val="accent1"/>
              </a:buClr>
              <a:buSzPts val="1300"/>
              <a:buFont typeface="Calibri" panose="020F0502020204030204" pitchFamily="34" charset="0"/>
              <a:buChar char="●"/>
            </a:pPr>
            <a:r>
              <a:rPr lang="en-US" kern="1200">
                <a:solidFill>
                  <a:srgbClr val="FFFFFF"/>
                </a:solidFill>
                <a:latin typeface="+mn-lt"/>
                <a:ea typeface="+mn-ea"/>
                <a:cs typeface="+mn-cs"/>
              </a:rPr>
              <a:t>Reinforcement learning algorithm using neural networks</a:t>
            </a:r>
          </a:p>
          <a:p>
            <a:pPr marL="457200" lvl="0" indent="-311150">
              <a:lnSpc>
                <a:spcPct val="90000"/>
              </a:lnSpc>
              <a:spcBef>
                <a:spcPts val="0"/>
              </a:spcBef>
              <a:spcAft>
                <a:spcPts val="600"/>
              </a:spcAft>
              <a:buClr>
                <a:schemeClr val="accent1"/>
              </a:buClr>
              <a:buSzPts val="1300"/>
              <a:buFont typeface="Calibri" panose="020F0502020204030204" pitchFamily="34" charset="0"/>
              <a:buChar char="●"/>
            </a:pPr>
            <a:r>
              <a:rPr lang="en-US" kern="1200">
                <a:solidFill>
                  <a:srgbClr val="FFFFFF"/>
                </a:solidFill>
                <a:latin typeface="+mn-lt"/>
                <a:ea typeface="+mn-ea"/>
                <a:cs typeface="+mn-cs"/>
              </a:rPr>
              <a:t>Ideal for discrete actions in dynamics environments</a:t>
            </a:r>
          </a:p>
          <a:p>
            <a:pPr marL="0" lvl="0" indent="0">
              <a:lnSpc>
                <a:spcPct val="90000"/>
              </a:lnSpc>
              <a:spcBef>
                <a:spcPts val="0"/>
              </a:spcBef>
              <a:spcAft>
                <a:spcPts val="600"/>
              </a:spcAft>
              <a:buClr>
                <a:schemeClr val="accent1"/>
              </a:buClr>
              <a:buFont typeface="Calibri" panose="020F0502020204030204" pitchFamily="34" charset="0"/>
              <a:buNone/>
            </a:pPr>
            <a:endParaRPr lang="en-US" kern="1200">
              <a:solidFill>
                <a:srgbClr val="FFFFFF"/>
              </a:solidFill>
              <a:latin typeface="+mn-lt"/>
              <a:ea typeface="+mn-ea"/>
              <a:cs typeface="+mn-cs"/>
            </a:endParaRPr>
          </a:p>
          <a:p>
            <a:pPr marL="0" lvl="0" indent="0">
              <a:lnSpc>
                <a:spcPct val="90000"/>
              </a:lnSpc>
              <a:spcBef>
                <a:spcPts val="0"/>
              </a:spcBef>
              <a:spcAft>
                <a:spcPts val="600"/>
              </a:spcAft>
              <a:buClr>
                <a:schemeClr val="accent1"/>
              </a:buClr>
              <a:buFont typeface="Calibri" panose="020F0502020204030204" pitchFamily="34" charset="0"/>
              <a:buNone/>
            </a:pPr>
            <a:r>
              <a:rPr lang="en-US" kern="1200">
                <a:solidFill>
                  <a:srgbClr val="FFFFFF"/>
                </a:solidFill>
                <a:latin typeface="+mn-lt"/>
                <a:ea typeface="+mn-ea"/>
                <a:cs typeface="+mn-cs"/>
              </a:rPr>
              <a:t>Applications</a:t>
            </a:r>
          </a:p>
          <a:p>
            <a:pPr marL="0" lvl="0" indent="0">
              <a:lnSpc>
                <a:spcPct val="90000"/>
              </a:lnSpc>
              <a:spcBef>
                <a:spcPts val="0"/>
              </a:spcBef>
              <a:spcAft>
                <a:spcPts val="600"/>
              </a:spcAft>
              <a:buClr>
                <a:schemeClr val="accent1"/>
              </a:buClr>
              <a:buFont typeface="Calibri" panose="020F0502020204030204" pitchFamily="34" charset="0"/>
              <a:buNone/>
            </a:pPr>
            <a:endParaRPr lang="en-US" kern="1200">
              <a:solidFill>
                <a:srgbClr val="FFFFFF"/>
              </a:solidFill>
              <a:latin typeface="+mn-lt"/>
              <a:ea typeface="+mn-ea"/>
              <a:cs typeface="+mn-cs"/>
            </a:endParaRPr>
          </a:p>
          <a:p>
            <a:pPr marL="457200" lvl="0" indent="-311150">
              <a:lnSpc>
                <a:spcPct val="90000"/>
              </a:lnSpc>
              <a:spcBef>
                <a:spcPts val="0"/>
              </a:spcBef>
              <a:spcAft>
                <a:spcPts val="600"/>
              </a:spcAft>
              <a:buClr>
                <a:schemeClr val="accent1"/>
              </a:buClr>
              <a:buSzPts val="1300"/>
              <a:buFont typeface="Calibri" panose="020F0502020204030204" pitchFamily="34" charset="0"/>
              <a:buChar char="●"/>
            </a:pPr>
            <a:r>
              <a:rPr lang="en-US" kern="1200">
                <a:solidFill>
                  <a:srgbClr val="FFFFFF"/>
                </a:solidFill>
                <a:latin typeface="+mn-lt"/>
                <a:ea typeface="+mn-ea"/>
                <a:cs typeface="+mn-cs"/>
              </a:rPr>
              <a:t>Enables efficient autonomous shopping cart operations</a:t>
            </a:r>
          </a:p>
          <a:p>
            <a:pPr marL="457200" lvl="0" indent="-311150">
              <a:lnSpc>
                <a:spcPct val="90000"/>
              </a:lnSpc>
              <a:spcBef>
                <a:spcPts val="0"/>
              </a:spcBef>
              <a:spcAft>
                <a:spcPts val="600"/>
              </a:spcAft>
              <a:buClr>
                <a:schemeClr val="accent1"/>
              </a:buClr>
              <a:buSzPts val="1300"/>
              <a:buFont typeface="Calibri" panose="020F0502020204030204" pitchFamily="34" charset="0"/>
              <a:buChar char="●"/>
            </a:pPr>
            <a:r>
              <a:rPr lang="en-US" kern="1200">
                <a:solidFill>
                  <a:srgbClr val="FFFFFF"/>
                </a:solidFill>
                <a:latin typeface="+mn-lt"/>
                <a:ea typeface="+mn-ea"/>
                <a:cs typeface="+mn-cs"/>
              </a:rPr>
              <a:t>Adapt to changing store layouts and conditions</a:t>
            </a:r>
          </a:p>
          <a:p>
            <a:pPr marL="457200" lvl="0" indent="0">
              <a:lnSpc>
                <a:spcPct val="90000"/>
              </a:lnSpc>
              <a:spcBef>
                <a:spcPts val="0"/>
              </a:spcBef>
              <a:spcAft>
                <a:spcPts val="600"/>
              </a:spcAft>
              <a:buClr>
                <a:schemeClr val="accent1"/>
              </a:buClr>
              <a:buFont typeface="Calibri" panose="020F0502020204030204" pitchFamily="34" charset="0"/>
              <a:buNone/>
            </a:pPr>
            <a:endParaRPr lang="en-US" kern="1200">
              <a:solidFill>
                <a:srgbClr val="FFFFFF"/>
              </a:solidFill>
              <a:latin typeface="+mn-lt"/>
              <a:ea typeface="+mn-ea"/>
              <a:cs typeface="+mn-cs"/>
            </a:endParaRPr>
          </a:p>
          <a:p>
            <a:pPr marL="0" lvl="0" indent="0">
              <a:lnSpc>
                <a:spcPct val="90000"/>
              </a:lnSpc>
              <a:spcBef>
                <a:spcPts val="0"/>
              </a:spcBef>
              <a:spcAft>
                <a:spcPts val="600"/>
              </a:spcAft>
              <a:buClr>
                <a:schemeClr val="accent1"/>
              </a:buClr>
              <a:buFont typeface="Calibri" panose="020F0502020204030204" pitchFamily="34" charset="0"/>
              <a:buNone/>
            </a:pPr>
            <a:endParaRPr lang="en-US" kern="1200">
              <a:solidFill>
                <a:srgbClr val="FFFFFF"/>
              </a:solidFill>
              <a:latin typeface="+mn-lt"/>
              <a:ea typeface="+mn-ea"/>
              <a:cs typeface="+mn-cs"/>
            </a:endParaRPr>
          </a:p>
          <a:p>
            <a:pPr marL="0" lvl="0" indent="0">
              <a:lnSpc>
                <a:spcPct val="90000"/>
              </a:lnSpc>
              <a:spcBef>
                <a:spcPts val="0"/>
              </a:spcBef>
              <a:spcAft>
                <a:spcPts val="600"/>
              </a:spcAft>
              <a:buClr>
                <a:schemeClr val="accent1"/>
              </a:buClr>
              <a:buSzPts val="1100"/>
              <a:buFont typeface="Calibri" panose="020F0502020204030204" pitchFamily="34" charset="0"/>
              <a:buNone/>
            </a:pPr>
            <a:endParaRPr lang="en-US" kern="1200">
              <a:solidFill>
                <a:srgbClr val="FFFFFF"/>
              </a:solidFill>
              <a:latin typeface="+mn-lt"/>
              <a:ea typeface="+mn-ea"/>
              <a:cs typeface="+mn-cs"/>
            </a:endParaRPr>
          </a:p>
          <a:p>
            <a:pPr marL="0" lvl="0" indent="0">
              <a:lnSpc>
                <a:spcPct val="90000"/>
              </a:lnSpc>
              <a:spcBef>
                <a:spcPts val="0"/>
              </a:spcBef>
              <a:spcAft>
                <a:spcPts val="600"/>
              </a:spcAft>
              <a:buClr>
                <a:schemeClr val="accent1"/>
              </a:buClr>
              <a:buFont typeface="Calibri" panose="020F0502020204030204" pitchFamily="34" charset="0"/>
              <a:buNone/>
            </a:pPr>
            <a:endParaRPr lang="en-US" kern="1200">
              <a:solidFill>
                <a:srgbClr val="FFFFFF"/>
              </a:solidFill>
              <a:latin typeface="+mn-lt"/>
              <a:ea typeface="+mn-ea"/>
              <a:cs typeface="+mn-cs"/>
              <a:sym typeface="Century Gothic"/>
            </a:endParaRPr>
          </a:p>
        </p:txBody>
      </p:sp>
      <p:sp>
        <p:nvSpPr>
          <p:cNvPr id="61" name="Rectangle 60">
            <a:extLst>
              <a:ext uri="{FF2B5EF4-FFF2-40B4-BE49-F238E27FC236}">
                <a16:creationId xmlns:a16="http://schemas.microsoft.com/office/drawing/2014/main" id="{84321347-3028-485E-A80B-1656229DE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Google Shape;124;p18" descr="A robot in a supermarket&#10;&#10;Description automatically generated">
            <a:extLst>
              <a:ext uri="{FF2B5EF4-FFF2-40B4-BE49-F238E27FC236}">
                <a16:creationId xmlns:a16="http://schemas.microsoft.com/office/drawing/2014/main" id="{19F4194D-2719-553F-8478-AEF822C9AE12}"/>
              </a:ext>
            </a:extLst>
          </p:cNvPr>
          <p:cNvPicPr preferRelativeResize="0"/>
          <p:nvPr/>
        </p:nvPicPr>
        <p:blipFill>
          <a:blip r:embed="rId2"/>
          <a:srcRect t="28144" r="-1" b="22331"/>
          <a:stretch/>
        </p:blipFill>
        <p:spPr>
          <a:xfrm>
            <a:off x="5708926" y="10"/>
            <a:ext cx="3433918" cy="2547736"/>
          </a:xfrm>
          <a:prstGeom prst="rect">
            <a:avLst/>
          </a:prstGeom>
          <a:noFill/>
        </p:spPr>
      </p:pic>
      <p:sp>
        <p:nvSpPr>
          <p:cNvPr id="62" name="Rectangle 61">
            <a:extLst>
              <a:ext uri="{FF2B5EF4-FFF2-40B4-BE49-F238E27FC236}">
                <a16:creationId xmlns:a16="http://schemas.microsoft.com/office/drawing/2014/main" id="{6DB5C63C-C4C2-4329-A134-7BF877A5D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2547747"/>
            <a:ext cx="3481924"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process&#10;&#10;Description automatically generated">
            <a:extLst>
              <a:ext uri="{FF2B5EF4-FFF2-40B4-BE49-F238E27FC236}">
                <a16:creationId xmlns:a16="http://schemas.microsoft.com/office/drawing/2014/main" id="{7AABC052-397C-7169-CBD1-096F42928E2A}"/>
              </a:ext>
            </a:extLst>
          </p:cNvPr>
          <p:cNvPicPr>
            <a:picLocks noChangeAspect="1"/>
          </p:cNvPicPr>
          <p:nvPr/>
        </p:nvPicPr>
        <p:blipFill>
          <a:blip r:embed="rId3"/>
          <a:stretch>
            <a:fillRect/>
          </a:stretch>
        </p:blipFill>
        <p:spPr>
          <a:xfrm>
            <a:off x="5712200" y="2841170"/>
            <a:ext cx="3434602" cy="2130880"/>
          </a:xfrm>
          <a:prstGeom prst="rect">
            <a:avLst/>
          </a:prstGeom>
        </p:spPr>
      </p:pic>
    </p:spTree>
    <p:extLst>
      <p:ext uri="{BB962C8B-B14F-4D97-AF65-F5344CB8AC3E}">
        <p14:creationId xmlns:p14="http://schemas.microsoft.com/office/powerpoint/2010/main" val="3211662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idx="4294967295"/>
          </p:nvPr>
        </p:nvSpPr>
        <p:spPr>
          <a:xfrm>
            <a:off x="2799" y="1917"/>
            <a:ext cx="4826440" cy="531812"/>
          </a:xfrm>
          <a:prstGeom prst="rect">
            <a:avLst/>
          </a:prstGeom>
        </p:spPr>
        <p:txBody>
          <a:bodyPr spcFirstLastPara="1" wrap="square" lIns="91425" tIns="91425" rIns="91425" bIns="91425" anchor="t" anchorCtr="0">
            <a:noAutofit/>
          </a:bodyPr>
          <a:lstStyle/>
          <a:p>
            <a:pPr>
              <a:spcBef>
                <a:spcPts val="0"/>
              </a:spcBef>
            </a:pPr>
            <a:r>
              <a:rPr lang="en" sz="2500" b="1">
                <a:solidFill>
                  <a:schemeClr val="tx1"/>
                </a:solidFill>
                <a:latin typeface="Calibri Light"/>
                <a:ea typeface="Calibri Light"/>
                <a:cs typeface="Times New Roman"/>
              </a:rPr>
              <a:t>DQN Working</a:t>
            </a:r>
            <a:endParaRPr lang="en-US" sz="2500" b="1">
              <a:solidFill>
                <a:schemeClr val="tx1"/>
              </a:solidFill>
              <a:latin typeface="Calibri Light"/>
              <a:ea typeface="Calibri Light"/>
              <a:cs typeface="Times New Roman"/>
            </a:endParaRPr>
          </a:p>
          <a:p>
            <a:pPr>
              <a:spcBef>
                <a:spcPts val="0"/>
              </a:spcBef>
            </a:pPr>
            <a:endParaRPr lang="en-US" sz="2500" b="1">
              <a:solidFill>
                <a:schemeClr val="tx1"/>
              </a:solidFill>
              <a:latin typeface="Calibri Light"/>
              <a:ea typeface="Calibri Light"/>
              <a:cs typeface="Calibri Light"/>
            </a:endParaRPr>
          </a:p>
          <a:p>
            <a:pPr marL="0" lvl="0" indent="0" algn="ctr">
              <a:spcBef>
                <a:spcPts val="0"/>
              </a:spcBef>
              <a:spcAft>
                <a:spcPts val="0"/>
              </a:spcAft>
              <a:buNone/>
            </a:pPr>
            <a:endParaRPr lang="en" sz="2500" b="1">
              <a:solidFill>
                <a:schemeClr val="tx1"/>
              </a:solidFill>
              <a:latin typeface="Calibri Light"/>
              <a:ea typeface="Calibri Light"/>
              <a:cs typeface="Times New Roman"/>
            </a:endParaRPr>
          </a:p>
        </p:txBody>
      </p:sp>
      <p:pic>
        <p:nvPicPr>
          <p:cNvPr id="3" name="Google Shape;132;p19">
            <a:extLst>
              <a:ext uri="{FF2B5EF4-FFF2-40B4-BE49-F238E27FC236}">
                <a16:creationId xmlns:a16="http://schemas.microsoft.com/office/drawing/2014/main" id="{B8387494-60E3-806D-1ED8-27D602E4099B}"/>
              </a:ext>
            </a:extLst>
          </p:cNvPr>
          <p:cNvPicPr preferRelativeResize="0"/>
          <p:nvPr/>
        </p:nvPicPr>
        <p:blipFill>
          <a:blip r:embed="rId3">
            <a:alphaModFix/>
          </a:blip>
          <a:stretch>
            <a:fillRect/>
          </a:stretch>
        </p:blipFill>
        <p:spPr>
          <a:xfrm>
            <a:off x="6328428" y="-2584"/>
            <a:ext cx="2816814" cy="4788893"/>
          </a:xfrm>
          <a:prstGeom prst="rect">
            <a:avLst/>
          </a:prstGeom>
          <a:noFill/>
          <a:ln>
            <a:noFill/>
          </a:ln>
        </p:spPr>
      </p:pic>
      <p:pic>
        <p:nvPicPr>
          <p:cNvPr id="5" name="Google Shape;133;p19" descr="A number on a black background&#10;&#10;Description automatically generated">
            <a:extLst>
              <a:ext uri="{FF2B5EF4-FFF2-40B4-BE49-F238E27FC236}">
                <a16:creationId xmlns:a16="http://schemas.microsoft.com/office/drawing/2014/main" id="{B9ECE5B8-0264-8CAD-573F-7012837B17F6}"/>
              </a:ext>
            </a:extLst>
          </p:cNvPr>
          <p:cNvPicPr preferRelativeResize="0"/>
          <p:nvPr/>
        </p:nvPicPr>
        <p:blipFill>
          <a:blip r:embed="rId4">
            <a:alphaModFix/>
          </a:blip>
          <a:stretch>
            <a:fillRect/>
          </a:stretch>
        </p:blipFill>
        <p:spPr>
          <a:xfrm>
            <a:off x="61965" y="778315"/>
            <a:ext cx="585050" cy="925919"/>
          </a:xfrm>
          <a:prstGeom prst="rect">
            <a:avLst/>
          </a:prstGeom>
          <a:noFill/>
          <a:ln>
            <a:noFill/>
          </a:ln>
        </p:spPr>
      </p:pic>
      <p:pic>
        <p:nvPicPr>
          <p:cNvPr id="7" name="Google Shape;134;p19" descr="A number on a grey background&#10;&#10;Description automatically generated">
            <a:extLst>
              <a:ext uri="{FF2B5EF4-FFF2-40B4-BE49-F238E27FC236}">
                <a16:creationId xmlns:a16="http://schemas.microsoft.com/office/drawing/2014/main" id="{5F8450E4-40CB-477B-998D-2EE4A64D0EAA}"/>
              </a:ext>
            </a:extLst>
          </p:cNvPr>
          <p:cNvPicPr preferRelativeResize="0"/>
          <p:nvPr/>
        </p:nvPicPr>
        <p:blipFill>
          <a:blip r:embed="rId5">
            <a:alphaModFix/>
          </a:blip>
          <a:stretch>
            <a:fillRect/>
          </a:stretch>
        </p:blipFill>
        <p:spPr>
          <a:xfrm>
            <a:off x="3153369" y="821995"/>
            <a:ext cx="585050" cy="922316"/>
          </a:xfrm>
          <a:prstGeom prst="rect">
            <a:avLst/>
          </a:prstGeom>
          <a:noFill/>
          <a:ln>
            <a:noFill/>
          </a:ln>
        </p:spPr>
      </p:pic>
      <p:sp>
        <p:nvSpPr>
          <p:cNvPr id="9" name="Google Shape;135;p19">
            <a:extLst>
              <a:ext uri="{FF2B5EF4-FFF2-40B4-BE49-F238E27FC236}">
                <a16:creationId xmlns:a16="http://schemas.microsoft.com/office/drawing/2014/main" id="{D98552EF-502F-CE91-FBF1-055253022854}"/>
              </a:ext>
            </a:extLst>
          </p:cNvPr>
          <p:cNvSpPr txBox="1"/>
          <p:nvPr/>
        </p:nvSpPr>
        <p:spPr>
          <a:xfrm>
            <a:off x="647005" y="819633"/>
            <a:ext cx="2508597" cy="7971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tx1"/>
                </a:solidFill>
                <a:latin typeface="Calibri Light"/>
                <a:ea typeface="Century Gothic"/>
                <a:cs typeface="Century Gothic"/>
                <a:sym typeface="Century Gothic"/>
              </a:rPr>
              <a:t>Inputs</a:t>
            </a:r>
            <a:endParaRPr lang="en-US" sz="1100">
              <a:solidFill>
                <a:schemeClr val="tx1"/>
              </a:solidFill>
              <a:latin typeface="Calibri Light"/>
              <a:ea typeface="Century Gothic"/>
              <a:cs typeface="Century Gothic"/>
            </a:endParaRPr>
          </a:p>
          <a:p>
            <a:r>
              <a:rPr lang="en" sz="1100">
                <a:solidFill>
                  <a:schemeClr val="tx1"/>
                </a:solidFill>
                <a:latin typeface="Calibri Light"/>
                <a:ea typeface="Century Gothic"/>
                <a:cs typeface="Century Gothic"/>
                <a:sym typeface="Century Gothic"/>
              </a:rPr>
              <a:t>Store layout, cart locations, item positions, obstacles</a:t>
            </a:r>
            <a:endParaRPr lang="en-US" sz="1100">
              <a:solidFill>
                <a:schemeClr val="tx1"/>
              </a:solidFill>
              <a:latin typeface="Calibri Light"/>
              <a:ea typeface="Century Gothic"/>
              <a:cs typeface="Century Gothic"/>
              <a:sym typeface="Century Gothic"/>
            </a:endParaRPr>
          </a:p>
        </p:txBody>
      </p:sp>
      <p:sp>
        <p:nvSpPr>
          <p:cNvPr id="11" name="Google Shape;136;p19">
            <a:extLst>
              <a:ext uri="{FF2B5EF4-FFF2-40B4-BE49-F238E27FC236}">
                <a16:creationId xmlns:a16="http://schemas.microsoft.com/office/drawing/2014/main" id="{3C4142BA-E242-28C8-13B6-DF93E505BB45}"/>
              </a:ext>
            </a:extLst>
          </p:cNvPr>
          <p:cNvSpPr txBox="1"/>
          <p:nvPr/>
        </p:nvSpPr>
        <p:spPr>
          <a:xfrm>
            <a:off x="3741881" y="959718"/>
            <a:ext cx="2736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tx1"/>
                </a:solidFill>
                <a:latin typeface="Calibri Light"/>
                <a:ea typeface="Century Gothic"/>
                <a:cs typeface="Century Gothic"/>
                <a:sym typeface="Century Gothic"/>
              </a:rPr>
              <a:t>Processing</a:t>
            </a:r>
            <a:endParaRPr lang="en-US" sz="1100">
              <a:solidFill>
                <a:schemeClr val="tx1"/>
              </a:solidFill>
              <a:latin typeface="Calibri Light"/>
              <a:ea typeface="Century Gothic"/>
              <a:cs typeface="Century Gothic"/>
            </a:endParaRPr>
          </a:p>
          <a:p>
            <a:pPr marL="0" lvl="0" indent="0" algn="l" rtl="0">
              <a:spcBef>
                <a:spcPts val="0"/>
              </a:spcBef>
              <a:spcAft>
                <a:spcPts val="0"/>
              </a:spcAft>
              <a:buNone/>
            </a:pPr>
            <a:r>
              <a:rPr lang="en-US" sz="1100">
                <a:solidFill>
                  <a:schemeClr val="tx1"/>
                </a:solidFill>
                <a:latin typeface="Calibri Light"/>
                <a:ea typeface="Century Gothic"/>
                <a:cs typeface="Century Gothic"/>
                <a:sym typeface="Century Gothic"/>
              </a:rPr>
              <a:t>Neural Networks, analyzed data</a:t>
            </a:r>
            <a:endParaRPr lang="en-US" sz="1100">
              <a:solidFill>
                <a:schemeClr val="tx1"/>
              </a:solidFill>
              <a:latin typeface="Calibri Light"/>
              <a:ea typeface="Century Gothic"/>
              <a:cs typeface="Century Gothic"/>
            </a:endParaRPr>
          </a:p>
        </p:txBody>
      </p:sp>
      <p:pic>
        <p:nvPicPr>
          <p:cNvPr id="13" name="Google Shape;137;p19" descr="A number on a grey background&#10;&#10;Description automatically generated">
            <a:extLst>
              <a:ext uri="{FF2B5EF4-FFF2-40B4-BE49-F238E27FC236}">
                <a16:creationId xmlns:a16="http://schemas.microsoft.com/office/drawing/2014/main" id="{81B6421C-2EE2-678B-718D-BC26FAA9ED42}"/>
              </a:ext>
            </a:extLst>
          </p:cNvPr>
          <p:cNvPicPr preferRelativeResize="0"/>
          <p:nvPr/>
        </p:nvPicPr>
        <p:blipFill>
          <a:blip r:embed="rId6">
            <a:alphaModFix/>
          </a:blip>
          <a:stretch>
            <a:fillRect/>
          </a:stretch>
        </p:blipFill>
        <p:spPr>
          <a:xfrm>
            <a:off x="61965" y="1956134"/>
            <a:ext cx="585050" cy="922317"/>
          </a:xfrm>
          <a:prstGeom prst="rect">
            <a:avLst/>
          </a:prstGeom>
          <a:noFill/>
          <a:ln>
            <a:noFill/>
          </a:ln>
        </p:spPr>
      </p:pic>
      <p:sp>
        <p:nvSpPr>
          <p:cNvPr id="15" name="Google Shape;138;p19">
            <a:extLst>
              <a:ext uri="{FF2B5EF4-FFF2-40B4-BE49-F238E27FC236}">
                <a16:creationId xmlns:a16="http://schemas.microsoft.com/office/drawing/2014/main" id="{EA5B1695-0459-84D7-6AED-555C9F9BEBF1}"/>
              </a:ext>
            </a:extLst>
          </p:cNvPr>
          <p:cNvSpPr txBox="1"/>
          <p:nvPr/>
        </p:nvSpPr>
        <p:spPr>
          <a:xfrm>
            <a:off x="647018" y="1957788"/>
            <a:ext cx="2412680" cy="9079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tx1"/>
                </a:solidFill>
                <a:latin typeface="Calibri Light"/>
                <a:ea typeface="Calibri Light"/>
                <a:cs typeface="Calibri Light"/>
                <a:sym typeface="Century Gothic"/>
              </a:rPr>
              <a:t>Output</a:t>
            </a:r>
            <a:endParaRPr lang="en-US" sz="1200">
              <a:solidFill>
                <a:schemeClr val="tx1"/>
              </a:solidFill>
              <a:latin typeface="Calibri Light"/>
              <a:ea typeface="Calibri Light"/>
              <a:cs typeface="Calibri Light"/>
            </a:endParaRPr>
          </a:p>
          <a:p>
            <a:pPr marL="0" lvl="0" indent="0" algn="l" rtl="0">
              <a:spcBef>
                <a:spcPts val="0"/>
              </a:spcBef>
              <a:spcAft>
                <a:spcPts val="0"/>
              </a:spcAft>
              <a:buNone/>
            </a:pPr>
            <a:r>
              <a:rPr lang="en-US" sz="1200">
                <a:solidFill>
                  <a:schemeClr val="tx1"/>
                </a:solidFill>
                <a:latin typeface="Calibri Light"/>
                <a:ea typeface="Calibri Light"/>
                <a:cs typeface="Calibri Light"/>
                <a:sym typeface="Century Gothic"/>
              </a:rPr>
              <a:t>Move, turn, pick item, avoid obstacles</a:t>
            </a:r>
          </a:p>
          <a:p>
            <a:pPr marL="0" lvl="0" indent="0" algn="l" rtl="0">
              <a:spcBef>
                <a:spcPts val="0"/>
              </a:spcBef>
              <a:spcAft>
                <a:spcPts val="0"/>
              </a:spcAft>
              <a:buNone/>
            </a:pPr>
            <a:endParaRPr sz="1100">
              <a:solidFill>
                <a:srgbClr val="3F3F3F"/>
              </a:solidFill>
              <a:latin typeface="Century Gothic"/>
              <a:ea typeface="Century Gothic"/>
              <a:cs typeface="Century Gothic"/>
              <a:sym typeface="Century Gothic"/>
            </a:endParaRPr>
          </a:p>
        </p:txBody>
      </p:sp>
      <p:pic>
        <p:nvPicPr>
          <p:cNvPr id="17" name="Google Shape;139;p19" descr="A number on a grey background&#10;&#10;Description automatically generated">
            <a:extLst>
              <a:ext uri="{FF2B5EF4-FFF2-40B4-BE49-F238E27FC236}">
                <a16:creationId xmlns:a16="http://schemas.microsoft.com/office/drawing/2014/main" id="{BE4348B6-4BB0-2E60-43FB-7CC96E3A96F3}"/>
              </a:ext>
            </a:extLst>
          </p:cNvPr>
          <p:cNvPicPr preferRelativeResize="0"/>
          <p:nvPr/>
        </p:nvPicPr>
        <p:blipFill>
          <a:blip r:embed="rId7">
            <a:alphaModFix/>
          </a:blip>
          <a:stretch>
            <a:fillRect/>
          </a:stretch>
        </p:blipFill>
        <p:spPr>
          <a:xfrm>
            <a:off x="3153369" y="2003279"/>
            <a:ext cx="585050" cy="925917"/>
          </a:xfrm>
          <a:prstGeom prst="rect">
            <a:avLst/>
          </a:prstGeom>
          <a:noFill/>
          <a:ln>
            <a:noFill/>
          </a:ln>
        </p:spPr>
      </p:pic>
      <p:sp>
        <p:nvSpPr>
          <p:cNvPr id="19" name="Google Shape;140;p19">
            <a:extLst>
              <a:ext uri="{FF2B5EF4-FFF2-40B4-BE49-F238E27FC236}">
                <a16:creationId xmlns:a16="http://schemas.microsoft.com/office/drawing/2014/main" id="{8FF697FC-A4B2-CE34-1F53-E007AF31C216}"/>
              </a:ext>
            </a:extLst>
          </p:cNvPr>
          <p:cNvSpPr txBox="1"/>
          <p:nvPr/>
        </p:nvSpPr>
        <p:spPr>
          <a:xfrm>
            <a:off x="3738416" y="2044021"/>
            <a:ext cx="2736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tx1"/>
                </a:solidFill>
                <a:latin typeface="Calibri Light"/>
                <a:ea typeface="Century Gothic"/>
                <a:cs typeface="Century Gothic"/>
                <a:sym typeface="Century Gothic"/>
              </a:rPr>
              <a:t>Learning</a:t>
            </a:r>
            <a:endParaRPr lang="en-US" sz="1100">
              <a:solidFill>
                <a:schemeClr val="tx1"/>
              </a:solidFill>
              <a:latin typeface="Calibri Light"/>
              <a:ea typeface="Century Gothic"/>
              <a:cs typeface="Century Gothic"/>
            </a:endParaRPr>
          </a:p>
          <a:p>
            <a:pPr marL="0" lvl="0" indent="0" algn="l" rtl="0">
              <a:spcBef>
                <a:spcPts val="0"/>
              </a:spcBef>
              <a:spcAft>
                <a:spcPts val="0"/>
              </a:spcAft>
              <a:buNone/>
            </a:pPr>
            <a:r>
              <a:rPr lang="en-US" sz="1100">
                <a:solidFill>
                  <a:schemeClr val="tx1"/>
                </a:solidFill>
                <a:latin typeface="Calibri Light"/>
                <a:ea typeface="Century Gothic"/>
                <a:cs typeface="Century Gothic"/>
                <a:sym typeface="Century Gothic"/>
              </a:rPr>
              <a:t>Reward for efficiency, penalties </a:t>
            </a:r>
            <a:endParaRPr lang="en-US" sz="1100">
              <a:solidFill>
                <a:schemeClr val="tx1"/>
              </a:solidFill>
              <a:latin typeface="Calibri Light"/>
              <a:ea typeface="Century Gothic"/>
              <a:cs typeface="Century Gothic"/>
            </a:endParaRPr>
          </a:p>
        </p:txBody>
      </p:sp>
      <p:sp>
        <p:nvSpPr>
          <p:cNvPr id="21" name="Google Shape;141;p19">
            <a:extLst>
              <a:ext uri="{FF2B5EF4-FFF2-40B4-BE49-F238E27FC236}">
                <a16:creationId xmlns:a16="http://schemas.microsoft.com/office/drawing/2014/main" id="{01F19B34-F75E-1350-5928-11321DF8243F}"/>
              </a:ext>
            </a:extLst>
          </p:cNvPr>
          <p:cNvSpPr txBox="1"/>
          <p:nvPr/>
        </p:nvSpPr>
        <p:spPr>
          <a:xfrm>
            <a:off x="-17449" y="2240020"/>
            <a:ext cx="1833514" cy="1223061"/>
          </a:xfrm>
          <a:prstGeom prst="rect">
            <a:avLst/>
          </a:prstGeom>
          <a:noFill/>
          <a:ln>
            <a:noFill/>
          </a:ln>
        </p:spPr>
        <p:txBody>
          <a:bodyPr spcFirstLastPara="1" wrap="square" lIns="91425" tIns="91425" rIns="91425" bIns="91425" anchor="t" anchorCtr="0">
            <a:spAutoFit/>
          </a:bodyPr>
          <a:lstStyle/>
          <a:p>
            <a:pPr marL="0" lvl="0" indent="0" algn="l" rtl="0">
              <a:lnSpc>
                <a:spcPct val="481818"/>
              </a:lnSpc>
              <a:spcBef>
                <a:spcPts val="0"/>
              </a:spcBef>
              <a:spcAft>
                <a:spcPts val="0"/>
              </a:spcAft>
              <a:buNone/>
            </a:pPr>
            <a:r>
              <a:rPr lang="en" b="1">
                <a:latin typeface="Calibri Light"/>
                <a:ea typeface="Calibri Light"/>
                <a:cs typeface="Calibri Light"/>
              </a:rPr>
              <a:t>Benefits of DQN</a:t>
            </a:r>
          </a:p>
        </p:txBody>
      </p:sp>
      <p:pic>
        <p:nvPicPr>
          <p:cNvPr id="23" name="Google Shape;142;p19" descr="A pink and black logo&#10;&#10;Description automatically generated">
            <a:extLst>
              <a:ext uri="{FF2B5EF4-FFF2-40B4-BE49-F238E27FC236}">
                <a16:creationId xmlns:a16="http://schemas.microsoft.com/office/drawing/2014/main" id="{27C945A2-629C-6751-DE5A-7EF94FEFCAAF}"/>
              </a:ext>
            </a:extLst>
          </p:cNvPr>
          <p:cNvPicPr preferRelativeResize="0"/>
          <p:nvPr/>
        </p:nvPicPr>
        <p:blipFill>
          <a:blip r:embed="rId8">
            <a:alphaModFix/>
          </a:blip>
          <a:stretch>
            <a:fillRect/>
          </a:stretch>
        </p:blipFill>
        <p:spPr>
          <a:xfrm>
            <a:off x="277432" y="3380969"/>
            <a:ext cx="626875" cy="626875"/>
          </a:xfrm>
          <a:prstGeom prst="rect">
            <a:avLst/>
          </a:prstGeom>
          <a:noFill/>
          <a:ln>
            <a:noFill/>
          </a:ln>
        </p:spPr>
      </p:pic>
      <p:pic>
        <p:nvPicPr>
          <p:cNvPr id="25" name="Google Shape;143;p19" descr="A pink puzzle piece in a black background&#10;&#10;Description automatically generated">
            <a:extLst>
              <a:ext uri="{FF2B5EF4-FFF2-40B4-BE49-F238E27FC236}">
                <a16:creationId xmlns:a16="http://schemas.microsoft.com/office/drawing/2014/main" id="{67D2408D-ECD1-D4D9-F53B-F9932CC778FA}"/>
              </a:ext>
            </a:extLst>
          </p:cNvPr>
          <p:cNvPicPr preferRelativeResize="0"/>
          <p:nvPr/>
        </p:nvPicPr>
        <p:blipFill>
          <a:blip r:embed="rId9">
            <a:alphaModFix/>
          </a:blip>
          <a:stretch>
            <a:fillRect/>
          </a:stretch>
        </p:blipFill>
        <p:spPr>
          <a:xfrm>
            <a:off x="2923006" y="3380969"/>
            <a:ext cx="626875" cy="626875"/>
          </a:xfrm>
          <a:prstGeom prst="rect">
            <a:avLst/>
          </a:prstGeom>
          <a:noFill/>
          <a:ln>
            <a:noFill/>
          </a:ln>
        </p:spPr>
      </p:pic>
      <p:pic>
        <p:nvPicPr>
          <p:cNvPr id="27" name="Google Shape;144;p19" descr="A pink arrow pointing to a black background&#10;&#10;Description automatically generated">
            <a:extLst>
              <a:ext uri="{FF2B5EF4-FFF2-40B4-BE49-F238E27FC236}">
                <a16:creationId xmlns:a16="http://schemas.microsoft.com/office/drawing/2014/main" id="{F973DC3E-AE21-47CB-7675-0CDA4DB9BA3B}"/>
              </a:ext>
            </a:extLst>
          </p:cNvPr>
          <p:cNvPicPr preferRelativeResize="0"/>
          <p:nvPr/>
        </p:nvPicPr>
        <p:blipFill>
          <a:blip r:embed="rId10">
            <a:alphaModFix/>
          </a:blip>
          <a:stretch>
            <a:fillRect/>
          </a:stretch>
        </p:blipFill>
        <p:spPr>
          <a:xfrm>
            <a:off x="5235834" y="3380590"/>
            <a:ext cx="655175" cy="655175"/>
          </a:xfrm>
          <a:prstGeom prst="rect">
            <a:avLst/>
          </a:prstGeom>
          <a:noFill/>
          <a:ln>
            <a:noFill/>
          </a:ln>
        </p:spPr>
      </p:pic>
      <p:sp>
        <p:nvSpPr>
          <p:cNvPr id="29" name="Google Shape;145;p19">
            <a:extLst>
              <a:ext uri="{FF2B5EF4-FFF2-40B4-BE49-F238E27FC236}">
                <a16:creationId xmlns:a16="http://schemas.microsoft.com/office/drawing/2014/main" id="{E0A5C88B-3DC2-16CC-AC94-37439652F92A}"/>
              </a:ext>
            </a:extLst>
          </p:cNvPr>
          <p:cNvSpPr txBox="1"/>
          <p:nvPr/>
        </p:nvSpPr>
        <p:spPr>
          <a:xfrm>
            <a:off x="2764211" y="3866849"/>
            <a:ext cx="3000000" cy="703880"/>
          </a:xfrm>
          <a:prstGeom prst="rect">
            <a:avLst/>
          </a:prstGeom>
          <a:noFill/>
          <a:ln>
            <a:noFill/>
          </a:ln>
        </p:spPr>
        <p:txBody>
          <a:bodyPr spcFirstLastPara="1" wrap="square" lIns="91425" tIns="91425" rIns="91425" bIns="91425" anchor="t" anchorCtr="0">
            <a:spAutoFit/>
          </a:bodyPr>
          <a:lstStyle/>
          <a:p>
            <a:pPr marL="0" lvl="0" indent="0" algn="l" rtl="0">
              <a:lnSpc>
                <a:spcPct val="240909"/>
              </a:lnSpc>
              <a:spcBef>
                <a:spcPts val="0"/>
              </a:spcBef>
              <a:spcAft>
                <a:spcPts val="0"/>
              </a:spcAft>
              <a:buClr>
                <a:schemeClr val="dk1"/>
              </a:buClr>
              <a:buSzPts val="1100"/>
              <a:buFont typeface="Arial"/>
              <a:buNone/>
            </a:pPr>
            <a:r>
              <a:rPr lang="en">
                <a:solidFill>
                  <a:schemeClr val="dk1"/>
                </a:solidFill>
              </a:rPr>
              <a:t>Adaptability</a:t>
            </a:r>
            <a:endParaRPr>
              <a:solidFill>
                <a:schemeClr val="dk1"/>
              </a:solidFill>
            </a:endParaRPr>
          </a:p>
        </p:txBody>
      </p:sp>
      <p:sp>
        <p:nvSpPr>
          <p:cNvPr id="31" name="Google Shape;146;p19">
            <a:extLst>
              <a:ext uri="{FF2B5EF4-FFF2-40B4-BE49-F238E27FC236}">
                <a16:creationId xmlns:a16="http://schemas.microsoft.com/office/drawing/2014/main" id="{BF214365-7F4E-FB29-1175-13857EC28B4B}"/>
              </a:ext>
            </a:extLst>
          </p:cNvPr>
          <p:cNvSpPr txBox="1"/>
          <p:nvPr/>
        </p:nvSpPr>
        <p:spPr>
          <a:xfrm>
            <a:off x="150912" y="3859092"/>
            <a:ext cx="3086115" cy="703880"/>
          </a:xfrm>
          <a:prstGeom prst="rect">
            <a:avLst/>
          </a:prstGeom>
          <a:noFill/>
          <a:ln>
            <a:noFill/>
          </a:ln>
        </p:spPr>
        <p:txBody>
          <a:bodyPr spcFirstLastPara="1" wrap="square" lIns="91425" tIns="91425" rIns="91425" bIns="91425" anchor="t" anchorCtr="0">
            <a:spAutoFit/>
          </a:bodyPr>
          <a:lstStyle/>
          <a:p>
            <a:pPr marL="0" lvl="0" indent="0" algn="l" rtl="0">
              <a:lnSpc>
                <a:spcPct val="240909"/>
              </a:lnSpc>
              <a:spcBef>
                <a:spcPts val="0"/>
              </a:spcBef>
              <a:spcAft>
                <a:spcPts val="0"/>
              </a:spcAft>
              <a:buNone/>
            </a:pPr>
            <a:r>
              <a:rPr lang="en">
                <a:solidFill>
                  <a:schemeClr val="dk1"/>
                </a:solidFill>
              </a:rPr>
              <a:t>Efficiency</a:t>
            </a:r>
            <a:endParaRPr>
              <a:solidFill>
                <a:schemeClr val="dk1"/>
              </a:solidFill>
            </a:endParaRPr>
          </a:p>
        </p:txBody>
      </p:sp>
      <p:sp>
        <p:nvSpPr>
          <p:cNvPr id="33" name="Google Shape;147;p19">
            <a:extLst>
              <a:ext uri="{FF2B5EF4-FFF2-40B4-BE49-F238E27FC236}">
                <a16:creationId xmlns:a16="http://schemas.microsoft.com/office/drawing/2014/main" id="{B6319D2E-1B99-F558-31FC-3DC48AC68AEC}"/>
              </a:ext>
            </a:extLst>
          </p:cNvPr>
          <p:cNvSpPr txBox="1"/>
          <p:nvPr/>
        </p:nvSpPr>
        <p:spPr>
          <a:xfrm>
            <a:off x="5103986" y="3822673"/>
            <a:ext cx="3000000" cy="740942"/>
          </a:xfrm>
          <a:prstGeom prst="rect">
            <a:avLst/>
          </a:prstGeom>
          <a:noFill/>
          <a:ln>
            <a:noFill/>
          </a:ln>
        </p:spPr>
        <p:txBody>
          <a:bodyPr spcFirstLastPara="1" wrap="square" lIns="91425" tIns="91425" rIns="91425" bIns="91425" anchor="t" anchorCtr="0">
            <a:spAutoFit/>
          </a:bodyPr>
          <a:lstStyle/>
          <a:p>
            <a:pPr marL="0" lvl="0" indent="0" algn="l" rtl="0">
              <a:lnSpc>
                <a:spcPct val="240909"/>
              </a:lnSpc>
              <a:spcBef>
                <a:spcPts val="0"/>
              </a:spcBef>
              <a:spcAft>
                <a:spcPts val="0"/>
              </a:spcAft>
              <a:buNone/>
            </a:pPr>
            <a:r>
              <a:rPr lang="en" sz="1500">
                <a:solidFill>
                  <a:schemeClr val="dk1"/>
                </a:solidFill>
              </a:rPr>
              <a:t>Scalability</a:t>
            </a:r>
            <a:endParaRPr sz="1500">
              <a:solidFill>
                <a:schemeClr val="dk1"/>
              </a:solidFill>
            </a:endParaRPr>
          </a:p>
        </p:txBody>
      </p:sp>
    </p:spTree>
    <p:extLst>
      <p:ext uri="{BB962C8B-B14F-4D97-AF65-F5344CB8AC3E}">
        <p14:creationId xmlns:p14="http://schemas.microsoft.com/office/powerpoint/2010/main" val="2250365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710998" y="3576"/>
            <a:ext cx="7240837" cy="1088068"/>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500" b="1">
                <a:solidFill>
                  <a:schemeClr val="tx1"/>
                </a:solidFill>
                <a:latin typeface="Calibri Light"/>
                <a:ea typeface="Calibri Light"/>
                <a:cs typeface="Calibri Light"/>
              </a:rPr>
              <a:t>Output Visualization</a:t>
            </a:r>
            <a:endParaRPr lang="en-US" sz="2500" b="1">
              <a:solidFill>
                <a:schemeClr val="tx1"/>
              </a:solidFill>
              <a:latin typeface="Calibri Light"/>
              <a:ea typeface="Calibri Light"/>
              <a:cs typeface="Calibri Light"/>
            </a:endParaRPr>
          </a:p>
        </p:txBody>
      </p:sp>
      <p:sp>
        <p:nvSpPr>
          <p:cNvPr id="161" name="Google Shape;161;p21"/>
          <p:cNvSpPr txBox="1"/>
          <p:nvPr/>
        </p:nvSpPr>
        <p:spPr>
          <a:xfrm>
            <a:off x="7251423" y="1214084"/>
            <a:ext cx="1109100" cy="39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tx1"/>
                </a:solidFill>
                <a:latin typeface="Calibri Light"/>
                <a:ea typeface="Century Gothic"/>
                <a:cs typeface="Century Gothic"/>
                <a:sym typeface="Century Gothic"/>
              </a:rPr>
              <a:t>DQN</a:t>
            </a:r>
            <a:endParaRPr lang="en" sz="1800" b="1">
              <a:solidFill>
                <a:schemeClr val="tx1"/>
              </a:solidFill>
              <a:latin typeface="Calibri Light"/>
              <a:ea typeface="Century Gothic"/>
              <a:cs typeface="Century Gothic"/>
            </a:endParaRPr>
          </a:p>
        </p:txBody>
      </p:sp>
      <p:pic>
        <p:nvPicPr>
          <p:cNvPr id="3" name="Picture 2">
            <a:extLst>
              <a:ext uri="{FF2B5EF4-FFF2-40B4-BE49-F238E27FC236}">
                <a16:creationId xmlns:a16="http://schemas.microsoft.com/office/drawing/2014/main" id="{EE0A8B39-3654-5F55-6BC1-74BB6B03077B}"/>
              </a:ext>
            </a:extLst>
          </p:cNvPr>
          <p:cNvPicPr>
            <a:picLocks noChangeAspect="1"/>
          </p:cNvPicPr>
          <p:nvPr/>
        </p:nvPicPr>
        <p:blipFill>
          <a:blip r:embed="rId3"/>
          <a:stretch>
            <a:fillRect/>
          </a:stretch>
        </p:blipFill>
        <p:spPr>
          <a:xfrm>
            <a:off x="6071580" y="1610320"/>
            <a:ext cx="2957900" cy="1664251"/>
          </a:xfrm>
          <a:prstGeom prst="rect">
            <a:avLst/>
          </a:prstGeom>
        </p:spPr>
      </p:pic>
      <p:pic>
        <p:nvPicPr>
          <p:cNvPr id="4" name="Picture 3">
            <a:extLst>
              <a:ext uri="{FF2B5EF4-FFF2-40B4-BE49-F238E27FC236}">
                <a16:creationId xmlns:a16="http://schemas.microsoft.com/office/drawing/2014/main" id="{E156CE36-6CB9-946C-22BC-534BFC7ED0A5}"/>
              </a:ext>
            </a:extLst>
          </p:cNvPr>
          <p:cNvPicPr>
            <a:picLocks noChangeAspect="1"/>
          </p:cNvPicPr>
          <p:nvPr/>
        </p:nvPicPr>
        <p:blipFill>
          <a:blip r:embed="rId4"/>
          <a:stretch>
            <a:fillRect/>
          </a:stretch>
        </p:blipFill>
        <p:spPr>
          <a:xfrm>
            <a:off x="125223" y="1607923"/>
            <a:ext cx="2953266" cy="1660441"/>
          </a:xfrm>
          <a:prstGeom prst="rect">
            <a:avLst/>
          </a:prstGeom>
        </p:spPr>
      </p:pic>
      <p:sp>
        <p:nvSpPr>
          <p:cNvPr id="5" name="Google Shape;161;p21">
            <a:extLst>
              <a:ext uri="{FF2B5EF4-FFF2-40B4-BE49-F238E27FC236}">
                <a16:creationId xmlns:a16="http://schemas.microsoft.com/office/drawing/2014/main" id="{1A96465A-32A7-469F-0AF2-1B47362F8AF8}"/>
              </a:ext>
            </a:extLst>
          </p:cNvPr>
          <p:cNvSpPr txBox="1"/>
          <p:nvPr/>
        </p:nvSpPr>
        <p:spPr>
          <a:xfrm>
            <a:off x="1377550" y="1214084"/>
            <a:ext cx="1109100" cy="3945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en" sz="1800" b="1">
                <a:solidFill>
                  <a:schemeClr val="tx1"/>
                </a:solidFill>
                <a:latin typeface="Calibri Light"/>
                <a:sym typeface="Century Gothic"/>
              </a:rPr>
              <a:t>PPO</a:t>
            </a:r>
            <a:endParaRPr lang="en-US">
              <a:solidFill>
                <a:schemeClr val="tx1"/>
              </a:solidFill>
              <a:latin typeface="Calibri Light"/>
            </a:endParaRPr>
          </a:p>
        </p:txBody>
      </p:sp>
      <p:pic>
        <p:nvPicPr>
          <p:cNvPr id="6" name="Picture 5">
            <a:extLst>
              <a:ext uri="{FF2B5EF4-FFF2-40B4-BE49-F238E27FC236}">
                <a16:creationId xmlns:a16="http://schemas.microsoft.com/office/drawing/2014/main" id="{9C33A6FB-0F2B-6594-F99E-6EBC3712275E}"/>
              </a:ext>
            </a:extLst>
          </p:cNvPr>
          <p:cNvPicPr>
            <a:picLocks noChangeAspect="1"/>
          </p:cNvPicPr>
          <p:nvPr/>
        </p:nvPicPr>
        <p:blipFill>
          <a:blip r:embed="rId5"/>
          <a:stretch>
            <a:fillRect/>
          </a:stretch>
        </p:blipFill>
        <p:spPr>
          <a:xfrm>
            <a:off x="3111971" y="2944384"/>
            <a:ext cx="2958672" cy="1656578"/>
          </a:xfrm>
          <a:prstGeom prst="rect">
            <a:avLst/>
          </a:prstGeom>
        </p:spPr>
      </p:pic>
      <p:sp>
        <p:nvSpPr>
          <p:cNvPr id="7" name="Google Shape;161;p21">
            <a:extLst>
              <a:ext uri="{FF2B5EF4-FFF2-40B4-BE49-F238E27FC236}">
                <a16:creationId xmlns:a16="http://schemas.microsoft.com/office/drawing/2014/main" id="{A8118D03-ABAA-65EB-A1FE-C9F594C95BF3}"/>
              </a:ext>
            </a:extLst>
          </p:cNvPr>
          <p:cNvSpPr txBox="1"/>
          <p:nvPr/>
        </p:nvSpPr>
        <p:spPr>
          <a:xfrm>
            <a:off x="4332139" y="2550157"/>
            <a:ext cx="522154" cy="394500"/>
          </a:xfrm>
          <a:prstGeom prst="rect">
            <a:avLst/>
          </a:prstGeom>
          <a:noFill/>
          <a:ln>
            <a:noFill/>
          </a:ln>
        </p:spPr>
        <p:txBody>
          <a:bodyPr spcFirstLastPara="1" wrap="square" lIns="91425" tIns="91425" rIns="91425" bIns="91425" anchor="t" anchorCtr="0">
            <a:noAutofit/>
          </a:bodyPr>
          <a:lstStyle/>
          <a:p>
            <a:r>
              <a:rPr lang="en" sz="1800" b="1" dirty="0">
                <a:solidFill>
                  <a:schemeClr val="tx1"/>
                </a:solidFill>
                <a:latin typeface="Calibri Light"/>
                <a:ea typeface="Century Gothic"/>
                <a:cs typeface="Century Gothic"/>
                <a:sym typeface="Century Gothic"/>
              </a:rPr>
              <a:t>A*</a:t>
            </a:r>
            <a:endParaRPr lang="en" sz="1800" b="1" dirty="0">
              <a:solidFill>
                <a:schemeClr val="tx1"/>
              </a:solidFill>
              <a:latin typeface="Calibri Light"/>
              <a:ea typeface="Century Gothic"/>
              <a:cs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854275" y="3576"/>
            <a:ext cx="7543800" cy="1088068"/>
          </a:xfrm>
          <a:prstGeom prst="rect">
            <a:avLst/>
          </a:prstGeom>
        </p:spPr>
        <p:txBody>
          <a:bodyPr spcFirstLastPara="1" wrap="square" lIns="91425" tIns="45700" rIns="91425" bIns="45700" anchor="ctr" anchorCtr="0">
            <a:noAutofit/>
          </a:bodyPr>
          <a:lstStyle/>
          <a:p>
            <a:pPr algn="ctr">
              <a:spcBef>
                <a:spcPts val="0"/>
              </a:spcBef>
            </a:pPr>
            <a:r>
              <a:rPr lang="en" sz="2500" b="1">
                <a:solidFill>
                  <a:schemeClr val="tx1"/>
                </a:solidFill>
                <a:latin typeface="Calibri Light"/>
                <a:ea typeface="Calibri Light"/>
                <a:cs typeface="Times New Roman"/>
              </a:rPr>
              <a:t>Loss vs Iteration Visualizations</a:t>
            </a:r>
            <a:endParaRPr lang="en-US" sz="2500" b="1">
              <a:solidFill>
                <a:schemeClr val="tx1"/>
              </a:solidFill>
              <a:latin typeface="Calibri Light"/>
              <a:ea typeface="Calibri Light"/>
              <a:cs typeface="Calibri Light"/>
            </a:endParaRPr>
          </a:p>
        </p:txBody>
      </p:sp>
      <p:sp>
        <p:nvSpPr>
          <p:cNvPr id="168" name="Google Shape;168;p22"/>
          <p:cNvSpPr txBox="1"/>
          <p:nvPr/>
        </p:nvSpPr>
        <p:spPr>
          <a:xfrm>
            <a:off x="6475875" y="1378359"/>
            <a:ext cx="833700" cy="500100"/>
          </a:xfrm>
          <a:prstGeom prst="rect">
            <a:avLst/>
          </a:prstGeom>
          <a:noFill/>
          <a:ln>
            <a:noFill/>
          </a:ln>
        </p:spPr>
        <p:txBody>
          <a:bodyPr spcFirstLastPara="1" wrap="square" lIns="91425" tIns="91425" rIns="91425" bIns="91425" anchor="t" anchorCtr="0">
            <a:noAutofit/>
          </a:bodyPr>
          <a:lstStyle/>
          <a:p>
            <a:r>
              <a:rPr lang="en" sz="1800" b="1" dirty="0">
                <a:solidFill>
                  <a:schemeClr val="tx1"/>
                </a:solidFill>
                <a:latin typeface="Calibri Light"/>
                <a:ea typeface="Century Gothic"/>
                <a:cs typeface="Century Gothic"/>
                <a:sym typeface="Century Gothic"/>
              </a:rPr>
              <a:t>DQN</a:t>
            </a:r>
            <a:endParaRPr lang="en-US" sz="1800" b="1" dirty="0">
              <a:solidFill>
                <a:schemeClr val="tx1"/>
              </a:solidFill>
              <a:latin typeface="Calibri Light"/>
              <a:ea typeface="Century Gothic"/>
              <a:cs typeface="Century Gothic"/>
            </a:endParaRPr>
          </a:p>
        </p:txBody>
      </p:sp>
      <p:sp>
        <p:nvSpPr>
          <p:cNvPr id="169" name="Google Shape;169;p22"/>
          <p:cNvSpPr txBox="1"/>
          <p:nvPr/>
        </p:nvSpPr>
        <p:spPr>
          <a:xfrm>
            <a:off x="1268013" y="1378359"/>
            <a:ext cx="833700" cy="500100"/>
          </a:xfrm>
          <a:prstGeom prst="rect">
            <a:avLst/>
          </a:prstGeom>
          <a:noFill/>
          <a:ln>
            <a:noFill/>
          </a:ln>
        </p:spPr>
        <p:txBody>
          <a:bodyPr spcFirstLastPara="1" wrap="square" lIns="91425" tIns="91425" rIns="91425" bIns="91425" anchor="t" anchorCtr="0">
            <a:noAutofit/>
          </a:bodyPr>
          <a:lstStyle/>
          <a:p>
            <a:r>
              <a:rPr lang="en" sz="1800" b="1" dirty="0">
                <a:solidFill>
                  <a:schemeClr val="tx1"/>
                </a:solidFill>
                <a:latin typeface="Calibri Light"/>
                <a:ea typeface="Century Gothic"/>
                <a:cs typeface="Century Gothic"/>
                <a:sym typeface="Century Gothic"/>
              </a:rPr>
              <a:t>PPO</a:t>
            </a:r>
            <a:endParaRPr lang="en-US" sz="1800" b="1" dirty="0">
              <a:solidFill>
                <a:schemeClr val="tx1"/>
              </a:solidFill>
              <a:latin typeface="Calibri Light"/>
              <a:ea typeface="Century Gothic"/>
              <a:cs typeface="Century Gothic"/>
            </a:endParaRPr>
          </a:p>
          <a:p>
            <a:pPr marL="0" lvl="0" indent="0" algn="l" rtl="0">
              <a:spcBef>
                <a:spcPts val="0"/>
              </a:spcBef>
              <a:spcAft>
                <a:spcPts val="0"/>
              </a:spcAft>
              <a:buNone/>
            </a:pPr>
            <a:endParaRPr sz="1800" b="1">
              <a:solidFill>
                <a:srgbClr val="3F3F3F"/>
              </a:solidFill>
              <a:latin typeface="Century Gothic"/>
              <a:ea typeface="Century Gothic"/>
              <a:cs typeface="Century Gothic"/>
              <a:sym typeface="Century Gothic"/>
            </a:endParaRPr>
          </a:p>
        </p:txBody>
      </p:sp>
      <p:pic>
        <p:nvPicPr>
          <p:cNvPr id="4" name="Picture 3" descr="A graph with a line&#10;&#10;Description automatically generated">
            <a:extLst>
              <a:ext uri="{FF2B5EF4-FFF2-40B4-BE49-F238E27FC236}">
                <a16:creationId xmlns:a16="http://schemas.microsoft.com/office/drawing/2014/main" id="{3BC0C5BC-AC20-F547-F463-E3CBE767DB94}"/>
              </a:ext>
            </a:extLst>
          </p:cNvPr>
          <p:cNvPicPr>
            <a:picLocks noChangeAspect="1"/>
          </p:cNvPicPr>
          <p:nvPr/>
        </p:nvPicPr>
        <p:blipFill>
          <a:blip r:embed="rId3"/>
          <a:srcRect l="11839" t="16675" r="8917" b="4895"/>
          <a:stretch/>
        </p:blipFill>
        <p:spPr>
          <a:xfrm>
            <a:off x="30892" y="1873171"/>
            <a:ext cx="4439612" cy="2407678"/>
          </a:xfrm>
          <a:prstGeom prst="rect">
            <a:avLst/>
          </a:prstGeom>
        </p:spPr>
      </p:pic>
      <p:graphicFrame>
        <p:nvGraphicFramePr>
          <p:cNvPr id="5" name="Table 4">
            <a:extLst>
              <a:ext uri="{FF2B5EF4-FFF2-40B4-BE49-F238E27FC236}">
                <a16:creationId xmlns:a16="http://schemas.microsoft.com/office/drawing/2014/main" id="{BD583B1A-2879-4EAE-9567-2B412EA57604}"/>
              </a:ext>
            </a:extLst>
          </p:cNvPr>
          <p:cNvGraphicFramePr>
            <a:graphicFrameLocks noGrp="1"/>
          </p:cNvGraphicFramePr>
          <p:nvPr>
            <p:extLst>
              <p:ext uri="{D42A27DB-BD31-4B8C-83A1-F6EECF244321}">
                <p14:modId xmlns:p14="http://schemas.microsoft.com/office/powerpoint/2010/main" val="1968441325"/>
              </p:ext>
            </p:extLst>
          </p:nvPr>
        </p:nvGraphicFramePr>
        <p:xfrm>
          <a:off x="30891" y="1884404"/>
          <a:ext cx="4457774" cy="2404144"/>
        </p:xfrm>
        <a:graphic>
          <a:graphicData uri="http://schemas.openxmlformats.org/drawingml/2006/table">
            <a:tbl>
              <a:tblPr firstRow="1" bandRow="1">
                <a:tableStyleId>{526A3264-A0E0-49CC-8D58-568DB2D21AEA}</a:tableStyleId>
              </a:tblPr>
              <a:tblGrid>
                <a:gridCol w="4457774">
                  <a:extLst>
                    <a:ext uri="{9D8B030D-6E8A-4147-A177-3AD203B41FA5}">
                      <a16:colId xmlns:a16="http://schemas.microsoft.com/office/drawing/2014/main" val="3193733693"/>
                    </a:ext>
                  </a:extLst>
                </a:gridCol>
              </a:tblGrid>
              <a:tr h="2404144">
                <a:tc>
                  <a:txBody>
                    <a:bodyPr/>
                    <a:lstStyle/>
                    <a:p>
                      <a:endParaRPr lang="en-US"/>
                    </a:p>
                  </a:txBody>
                  <a:tcPr/>
                </a:tc>
                <a:extLst>
                  <a:ext uri="{0D108BD9-81ED-4DB2-BD59-A6C34878D82A}">
                    <a16:rowId xmlns:a16="http://schemas.microsoft.com/office/drawing/2014/main" val="3636594327"/>
                  </a:ext>
                </a:extLst>
              </a:tr>
            </a:tbl>
          </a:graphicData>
        </a:graphic>
      </p:graphicFrame>
      <p:pic>
        <p:nvPicPr>
          <p:cNvPr id="7" name="Picture 6">
            <a:extLst>
              <a:ext uri="{FF2B5EF4-FFF2-40B4-BE49-F238E27FC236}">
                <a16:creationId xmlns:a16="http://schemas.microsoft.com/office/drawing/2014/main" id="{0D82F6D8-E7AB-CE9C-B530-09FA944AA2CA}"/>
              </a:ext>
            </a:extLst>
          </p:cNvPr>
          <p:cNvPicPr>
            <a:picLocks noChangeAspect="1"/>
          </p:cNvPicPr>
          <p:nvPr/>
        </p:nvPicPr>
        <p:blipFill>
          <a:blip r:embed="rId4"/>
          <a:srcRect l="12230" t="18051" r="8633" b="5751"/>
          <a:stretch/>
        </p:blipFill>
        <p:spPr>
          <a:xfrm>
            <a:off x="4618338" y="1845790"/>
            <a:ext cx="4303320" cy="2403692"/>
          </a:xfrm>
          <a:prstGeom prst="rect">
            <a:avLst/>
          </a:prstGeom>
        </p:spPr>
      </p:pic>
      <p:graphicFrame>
        <p:nvGraphicFramePr>
          <p:cNvPr id="8" name="Table 7">
            <a:extLst>
              <a:ext uri="{FF2B5EF4-FFF2-40B4-BE49-F238E27FC236}">
                <a16:creationId xmlns:a16="http://schemas.microsoft.com/office/drawing/2014/main" id="{CE2E2D21-5502-D6AE-92C1-C6681A8C2809}"/>
              </a:ext>
            </a:extLst>
          </p:cNvPr>
          <p:cNvGraphicFramePr>
            <a:graphicFrameLocks noGrp="1"/>
          </p:cNvGraphicFramePr>
          <p:nvPr>
            <p:extLst>
              <p:ext uri="{D42A27DB-BD31-4B8C-83A1-F6EECF244321}">
                <p14:modId xmlns:p14="http://schemas.microsoft.com/office/powerpoint/2010/main" val="1517056148"/>
              </p:ext>
            </p:extLst>
          </p:nvPr>
        </p:nvGraphicFramePr>
        <p:xfrm>
          <a:off x="4572000" y="1871386"/>
          <a:ext cx="4367455" cy="2421143"/>
        </p:xfrm>
        <a:graphic>
          <a:graphicData uri="http://schemas.openxmlformats.org/drawingml/2006/table">
            <a:tbl>
              <a:tblPr firstRow="1" bandRow="1">
                <a:tableStyleId>{526A3264-A0E0-49CC-8D58-568DB2D21AEA}</a:tableStyleId>
              </a:tblPr>
              <a:tblGrid>
                <a:gridCol w="4367455">
                  <a:extLst>
                    <a:ext uri="{9D8B030D-6E8A-4147-A177-3AD203B41FA5}">
                      <a16:colId xmlns:a16="http://schemas.microsoft.com/office/drawing/2014/main" val="93726340"/>
                    </a:ext>
                  </a:extLst>
                </a:gridCol>
              </a:tblGrid>
              <a:tr h="2421143">
                <a:tc>
                  <a:txBody>
                    <a:bodyPr/>
                    <a:lstStyle/>
                    <a:p>
                      <a:endParaRPr lang="en-US"/>
                    </a:p>
                  </a:txBody>
                  <a:tcPr/>
                </a:tc>
                <a:extLst>
                  <a:ext uri="{0D108BD9-81ED-4DB2-BD59-A6C34878D82A}">
                    <a16:rowId xmlns:a16="http://schemas.microsoft.com/office/drawing/2014/main" val="512526972"/>
                  </a:ext>
                </a:extLst>
              </a:tr>
            </a:tbl>
          </a:graphicData>
        </a:graphic>
      </p:graphicFrame>
    </p:spTree>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12</Slides>
  <Notes>9</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Retrospect</vt:lpstr>
      <vt:lpstr>Self Service Autonomous Mobile Robot for Grocery Store</vt:lpstr>
      <vt:lpstr>Problem Statement and Motivation</vt:lpstr>
      <vt:lpstr>State, Action, Reward : 🏠</vt:lpstr>
      <vt:lpstr>PowerPoint Presentation</vt:lpstr>
      <vt:lpstr>PowerPoint Presentation</vt:lpstr>
      <vt:lpstr>PowerPoint Presentation</vt:lpstr>
      <vt:lpstr>DQN Working  </vt:lpstr>
      <vt:lpstr>Output Visualization</vt:lpstr>
      <vt:lpstr>Loss vs Iteration Visualizations</vt:lpstr>
      <vt:lpstr>Rewards vs Episodes Visualizations</vt:lpstr>
      <vt:lpstr>Comparison and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285</cp:revision>
  <dcterms:modified xsi:type="dcterms:W3CDTF">2024-12-01T22:58:13Z</dcterms:modified>
</cp:coreProperties>
</file>